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46" r:id="rId3"/>
    <p:sldId id="302" r:id="rId4"/>
    <p:sldId id="388" r:id="rId5"/>
    <p:sldId id="389" r:id="rId6"/>
    <p:sldId id="367" r:id="rId7"/>
    <p:sldId id="387" r:id="rId8"/>
    <p:sldId id="381" r:id="rId9"/>
    <p:sldId id="390" r:id="rId10"/>
    <p:sldId id="391" r:id="rId11"/>
    <p:sldId id="386" r:id="rId12"/>
    <p:sldId id="377" r:id="rId13"/>
    <p:sldId id="384" r:id="rId14"/>
    <p:sldId id="392" r:id="rId15"/>
    <p:sldId id="383" r:id="rId16"/>
    <p:sldId id="375" r:id="rId17"/>
    <p:sldId id="300" r:id="rId18"/>
  </p:sldIdLst>
  <p:sldSz cx="6858000" cy="9906000" type="A4"/>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6F6F6F"/>
    <a:srgbClr val="93D2ED"/>
    <a:srgbClr val="A7A7A7"/>
    <a:srgbClr val="8C8C8C"/>
    <a:srgbClr val="B2B2B2"/>
    <a:srgbClr val="9D9D9D"/>
    <a:srgbClr val="949494"/>
    <a:srgbClr val="7F7F7F"/>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0D82B8-9747-434C-8FE0-CAB9CCE30F59}" v="22" dt="2022-09-24T01:17:37.61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26" autoAdjust="0"/>
    <p:restoredTop sz="93188" autoAdjust="0"/>
  </p:normalViewPr>
  <p:slideViewPr>
    <p:cSldViewPr>
      <p:cViewPr>
        <p:scale>
          <a:sx n="150" d="100"/>
          <a:sy n="150" d="100"/>
        </p:scale>
        <p:origin x="2052" y="-3804"/>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as g" userId="04f63bd4de67b478" providerId="LiveId" clId="{380D82B8-9747-434C-8FE0-CAB9CCE30F59}"/>
    <pc:docChg chg="undo custSel modSld">
      <pc:chgData name="Lucas g" userId="04f63bd4de67b478" providerId="LiveId" clId="{380D82B8-9747-434C-8FE0-CAB9CCE30F59}" dt="2022-09-24T01:46:36.414" v="55" actId="12789"/>
      <pc:docMkLst>
        <pc:docMk/>
      </pc:docMkLst>
      <pc:sldChg chg="modSp mod">
        <pc:chgData name="Lucas g" userId="04f63bd4de67b478" providerId="LiveId" clId="{380D82B8-9747-434C-8FE0-CAB9CCE30F59}" dt="2022-09-24T01:08:51.093" v="0" actId="207"/>
        <pc:sldMkLst>
          <pc:docMk/>
          <pc:sldMk cId="0" sldId="256"/>
        </pc:sldMkLst>
        <pc:spChg chg="mod">
          <ac:chgData name="Lucas g" userId="04f63bd4de67b478" providerId="LiveId" clId="{380D82B8-9747-434C-8FE0-CAB9CCE30F59}" dt="2022-09-24T01:08:51.093" v="0" actId="207"/>
          <ac:spMkLst>
            <pc:docMk/>
            <pc:sldMk cId="0" sldId="256"/>
            <ac:spMk id="5" creationId="{00000000-0000-0000-0000-000000000000}"/>
          </ac:spMkLst>
        </pc:spChg>
      </pc:sldChg>
      <pc:sldChg chg="addSp delSp modSp mod">
        <pc:chgData name="Lucas g" userId="04f63bd4de67b478" providerId="LiveId" clId="{380D82B8-9747-434C-8FE0-CAB9CCE30F59}" dt="2022-09-24T01:16:50.632" v="31"/>
        <pc:sldMkLst>
          <pc:docMk/>
          <pc:sldMk cId="0" sldId="260"/>
        </pc:sldMkLst>
        <pc:spChg chg="ord">
          <ac:chgData name="Lucas g" userId="04f63bd4de67b478" providerId="LiveId" clId="{380D82B8-9747-434C-8FE0-CAB9CCE30F59}" dt="2022-09-24T01:15:53.842" v="19" actId="167"/>
          <ac:spMkLst>
            <pc:docMk/>
            <pc:sldMk cId="0" sldId="260"/>
            <ac:spMk id="8" creationId="{00000000-0000-0000-0000-000000000000}"/>
          </ac:spMkLst>
        </pc:spChg>
        <pc:picChg chg="add mod">
          <ac:chgData name="Lucas g" userId="04f63bd4de67b478" providerId="LiveId" clId="{380D82B8-9747-434C-8FE0-CAB9CCE30F59}" dt="2022-09-24T01:16:50.632" v="31"/>
          <ac:picMkLst>
            <pc:docMk/>
            <pc:sldMk cId="0" sldId="260"/>
            <ac:picMk id="2" creationId="{2A047C24-C085-4AE2-5066-1A1951B4B10E}"/>
          </ac:picMkLst>
        </pc:picChg>
        <pc:picChg chg="del">
          <ac:chgData name="Lucas g" userId="04f63bd4de67b478" providerId="LiveId" clId="{380D82B8-9747-434C-8FE0-CAB9CCE30F59}" dt="2022-09-24T01:15:56.286" v="20" actId="478"/>
          <ac:picMkLst>
            <pc:docMk/>
            <pc:sldMk cId="0" sldId="260"/>
            <ac:picMk id="11" creationId="{00000000-0000-0000-0000-000000000000}"/>
          </ac:picMkLst>
        </pc:picChg>
      </pc:sldChg>
      <pc:sldChg chg="addSp delSp modSp mod">
        <pc:chgData name="Lucas g" userId="04f63bd4de67b478" providerId="LiveId" clId="{380D82B8-9747-434C-8FE0-CAB9CCE30F59}" dt="2022-09-24T01:17:07.879" v="36"/>
        <pc:sldMkLst>
          <pc:docMk/>
          <pc:sldMk cId="0" sldId="264"/>
        </pc:sldMkLst>
        <pc:spChg chg="ord">
          <ac:chgData name="Lucas g" userId="04f63bd4de67b478" providerId="LiveId" clId="{380D82B8-9747-434C-8FE0-CAB9CCE30F59}" dt="2022-09-24T01:16:38.070" v="28" actId="167"/>
          <ac:spMkLst>
            <pc:docMk/>
            <pc:sldMk cId="0" sldId="264"/>
            <ac:spMk id="8" creationId="{00000000-0000-0000-0000-000000000000}"/>
          </ac:spMkLst>
        </pc:spChg>
        <pc:picChg chg="add mod">
          <ac:chgData name="Lucas g" userId="04f63bd4de67b478" providerId="LiveId" clId="{380D82B8-9747-434C-8FE0-CAB9CCE30F59}" dt="2022-09-24T01:17:07.879" v="36"/>
          <ac:picMkLst>
            <pc:docMk/>
            <pc:sldMk cId="0" sldId="264"/>
            <ac:picMk id="2" creationId="{8DCC8403-931D-99AD-D2AC-A9A0480A5F4E}"/>
          </ac:picMkLst>
        </pc:picChg>
        <pc:picChg chg="del">
          <ac:chgData name="Lucas g" userId="04f63bd4de67b478" providerId="LiveId" clId="{380D82B8-9747-434C-8FE0-CAB9CCE30F59}" dt="2022-09-24T01:16:39.899" v="29" actId="478"/>
          <ac:picMkLst>
            <pc:docMk/>
            <pc:sldMk cId="0" sldId="264"/>
            <ac:picMk id="15" creationId="{00000000-0000-0000-0000-000000000000}"/>
          </ac:picMkLst>
        </pc:picChg>
      </pc:sldChg>
      <pc:sldChg chg="addSp delSp modSp mod">
        <pc:chgData name="Lucas g" userId="04f63bd4de67b478" providerId="LiveId" clId="{380D82B8-9747-434C-8FE0-CAB9CCE30F59}" dt="2022-09-24T01:19:34.095" v="41" actId="408"/>
        <pc:sldMkLst>
          <pc:docMk/>
          <pc:sldMk cId="0" sldId="265"/>
        </pc:sldMkLst>
        <pc:picChg chg="add mod ord">
          <ac:chgData name="Lucas g" userId="04f63bd4de67b478" providerId="LiveId" clId="{380D82B8-9747-434C-8FE0-CAB9CCE30F59}" dt="2022-09-24T01:15:05.182" v="18" actId="29295"/>
          <ac:picMkLst>
            <pc:docMk/>
            <pc:sldMk cId="0" sldId="265"/>
            <ac:picMk id="3" creationId="{BD68941A-E6F6-70A3-2DFB-9C4F5270659E}"/>
          </ac:picMkLst>
        </pc:picChg>
        <pc:picChg chg="add del mod">
          <ac:chgData name="Lucas g" userId="04f63bd4de67b478" providerId="LiveId" clId="{380D82B8-9747-434C-8FE0-CAB9CCE30F59}" dt="2022-09-24T01:17:41.933" v="39" actId="478"/>
          <ac:picMkLst>
            <pc:docMk/>
            <pc:sldMk cId="0" sldId="265"/>
            <ac:picMk id="4" creationId="{96938BA7-BFC4-F385-1B74-E2C9FBB29608}"/>
          </ac:picMkLst>
        </pc:picChg>
        <pc:picChg chg="del">
          <ac:chgData name="Lucas g" userId="04f63bd4de67b478" providerId="LiveId" clId="{380D82B8-9747-434C-8FE0-CAB9CCE30F59}" dt="2022-09-24T01:13:43.230" v="2" actId="478"/>
          <ac:picMkLst>
            <pc:docMk/>
            <pc:sldMk cId="0" sldId="265"/>
            <ac:picMk id="41" creationId="{00000000-0000-0000-0000-000000000000}"/>
          </ac:picMkLst>
        </pc:picChg>
        <pc:picChg chg="mod">
          <ac:chgData name="Lucas g" userId="04f63bd4de67b478" providerId="LiveId" clId="{380D82B8-9747-434C-8FE0-CAB9CCE30F59}" dt="2022-09-24T01:13:01.303" v="1"/>
          <ac:picMkLst>
            <pc:docMk/>
            <pc:sldMk cId="0" sldId="265"/>
            <ac:picMk id="2062" creationId="{00000000-0000-0000-0000-000000000000}"/>
          </ac:picMkLst>
        </pc:picChg>
        <pc:picChg chg="mod">
          <ac:chgData name="Lucas g" userId="04f63bd4de67b478" providerId="LiveId" clId="{380D82B8-9747-434C-8FE0-CAB9CCE30F59}" dt="2022-09-24T01:19:16.642" v="40" actId="12789"/>
          <ac:picMkLst>
            <pc:docMk/>
            <pc:sldMk cId="0" sldId="265"/>
            <ac:picMk id="2063" creationId="{00000000-0000-0000-0000-000000000000}"/>
          </ac:picMkLst>
        </pc:picChg>
        <pc:picChg chg="mod">
          <ac:chgData name="Lucas g" userId="04f63bd4de67b478" providerId="LiveId" clId="{380D82B8-9747-434C-8FE0-CAB9CCE30F59}" dt="2022-09-24T01:19:34.095" v="41" actId="408"/>
          <ac:picMkLst>
            <pc:docMk/>
            <pc:sldMk cId="0" sldId="265"/>
            <ac:picMk id="2067" creationId="{00000000-0000-0000-0000-000000000000}"/>
          </ac:picMkLst>
        </pc:picChg>
        <pc:picChg chg="mod">
          <ac:chgData name="Lucas g" userId="04f63bd4de67b478" providerId="LiveId" clId="{380D82B8-9747-434C-8FE0-CAB9CCE30F59}" dt="2022-09-24T01:19:34.095" v="41" actId="408"/>
          <ac:picMkLst>
            <pc:docMk/>
            <pc:sldMk cId="0" sldId="265"/>
            <ac:picMk id="2068" creationId="{00000000-0000-0000-0000-000000000000}"/>
          </ac:picMkLst>
        </pc:picChg>
        <pc:picChg chg="mod">
          <ac:chgData name="Lucas g" userId="04f63bd4de67b478" providerId="LiveId" clId="{380D82B8-9747-434C-8FE0-CAB9CCE30F59}" dt="2022-09-24T01:19:34.095" v="41" actId="408"/>
          <ac:picMkLst>
            <pc:docMk/>
            <pc:sldMk cId="0" sldId="265"/>
            <ac:picMk id="2070" creationId="{00000000-0000-0000-0000-000000000000}"/>
          </ac:picMkLst>
        </pc:picChg>
        <pc:picChg chg="mod">
          <ac:chgData name="Lucas g" userId="04f63bd4de67b478" providerId="LiveId" clId="{380D82B8-9747-434C-8FE0-CAB9CCE30F59}" dt="2022-09-24T01:19:16.642" v="40" actId="12789"/>
          <ac:picMkLst>
            <pc:docMk/>
            <pc:sldMk cId="0" sldId="265"/>
            <ac:picMk id="2071" creationId="{00000000-0000-0000-0000-000000000000}"/>
          </ac:picMkLst>
        </pc:picChg>
      </pc:sldChg>
      <pc:sldChg chg="addSp delSp modSp mod">
        <pc:chgData name="Lucas g" userId="04f63bd4de67b478" providerId="LiveId" clId="{380D82B8-9747-434C-8FE0-CAB9CCE30F59}" dt="2022-09-24T01:16:55.286" v="32"/>
        <pc:sldMkLst>
          <pc:docMk/>
          <pc:sldMk cId="0" sldId="267"/>
        </pc:sldMkLst>
        <pc:picChg chg="add mod">
          <ac:chgData name="Lucas g" userId="04f63bd4de67b478" providerId="LiveId" clId="{380D82B8-9747-434C-8FE0-CAB9CCE30F59}" dt="2022-09-24T01:16:55.286" v="32"/>
          <ac:picMkLst>
            <pc:docMk/>
            <pc:sldMk cId="0" sldId="267"/>
            <ac:picMk id="2" creationId="{E638723E-91E0-585F-96B9-B28BE725D760}"/>
          </ac:picMkLst>
        </pc:picChg>
        <pc:picChg chg="del">
          <ac:chgData name="Lucas g" userId="04f63bd4de67b478" providerId="LiveId" clId="{380D82B8-9747-434C-8FE0-CAB9CCE30F59}" dt="2022-09-24T01:16:01.328" v="21" actId="478"/>
          <ac:picMkLst>
            <pc:docMk/>
            <pc:sldMk cId="0" sldId="267"/>
            <ac:picMk id="11" creationId="{00000000-0000-0000-0000-000000000000}"/>
          </ac:picMkLst>
        </pc:picChg>
      </pc:sldChg>
      <pc:sldChg chg="addSp delSp modSp mod">
        <pc:chgData name="Lucas g" userId="04f63bd4de67b478" providerId="LiveId" clId="{380D82B8-9747-434C-8FE0-CAB9CCE30F59}" dt="2022-09-24T01:46:36.414" v="55" actId="12789"/>
        <pc:sldMkLst>
          <pc:docMk/>
          <pc:sldMk cId="0" sldId="268"/>
        </pc:sldMkLst>
        <pc:spChg chg="mod">
          <ac:chgData name="Lucas g" userId="04f63bd4de67b478" providerId="LiveId" clId="{380D82B8-9747-434C-8FE0-CAB9CCE30F59}" dt="2022-09-24T01:45:48.987" v="49" actId="1076"/>
          <ac:spMkLst>
            <pc:docMk/>
            <pc:sldMk cId="0" sldId="268"/>
            <ac:spMk id="11" creationId="{00000000-0000-0000-0000-000000000000}"/>
          </ac:spMkLst>
        </pc:spChg>
        <pc:spChg chg="mod">
          <ac:chgData name="Lucas g" userId="04f63bd4de67b478" providerId="LiveId" clId="{380D82B8-9747-434C-8FE0-CAB9CCE30F59}" dt="2022-09-24T01:44:38.221" v="43" actId="12789"/>
          <ac:spMkLst>
            <pc:docMk/>
            <pc:sldMk cId="0" sldId="268"/>
            <ac:spMk id="13" creationId="{00000000-0000-0000-0000-000000000000}"/>
          </ac:spMkLst>
        </pc:spChg>
        <pc:spChg chg="mod">
          <ac:chgData name="Lucas g" userId="04f63bd4de67b478" providerId="LiveId" clId="{380D82B8-9747-434C-8FE0-CAB9CCE30F59}" dt="2022-09-24T01:44:50.193" v="44" actId="12789"/>
          <ac:spMkLst>
            <pc:docMk/>
            <pc:sldMk cId="0" sldId="268"/>
            <ac:spMk id="15" creationId="{00000000-0000-0000-0000-000000000000}"/>
          </ac:spMkLst>
        </pc:spChg>
        <pc:spChg chg="mod">
          <ac:chgData name="Lucas g" userId="04f63bd4de67b478" providerId="LiveId" clId="{380D82B8-9747-434C-8FE0-CAB9CCE30F59}" dt="2022-09-24T01:44:38.221" v="43" actId="12789"/>
          <ac:spMkLst>
            <pc:docMk/>
            <pc:sldMk cId="0" sldId="268"/>
            <ac:spMk id="16" creationId="{00000000-0000-0000-0000-000000000000}"/>
          </ac:spMkLst>
        </pc:spChg>
        <pc:spChg chg="mod">
          <ac:chgData name="Lucas g" userId="04f63bd4de67b478" providerId="LiveId" clId="{380D82B8-9747-434C-8FE0-CAB9CCE30F59}" dt="2022-09-24T01:46:36.414" v="55" actId="12789"/>
          <ac:spMkLst>
            <pc:docMk/>
            <pc:sldMk cId="0" sldId="268"/>
            <ac:spMk id="17" creationId="{00000000-0000-0000-0000-000000000000}"/>
          </ac:spMkLst>
        </pc:spChg>
        <pc:spChg chg="mod">
          <ac:chgData name="Lucas g" userId="04f63bd4de67b478" providerId="LiveId" clId="{380D82B8-9747-434C-8FE0-CAB9CCE30F59}" dt="2022-09-24T01:46:36.414" v="55" actId="12789"/>
          <ac:spMkLst>
            <pc:docMk/>
            <pc:sldMk cId="0" sldId="268"/>
            <ac:spMk id="18" creationId="{00000000-0000-0000-0000-000000000000}"/>
          </ac:spMkLst>
        </pc:spChg>
        <pc:spChg chg="mod">
          <ac:chgData name="Lucas g" userId="04f63bd4de67b478" providerId="LiveId" clId="{380D82B8-9747-434C-8FE0-CAB9CCE30F59}" dt="2022-09-24T01:45:56.209" v="50" actId="1076"/>
          <ac:spMkLst>
            <pc:docMk/>
            <pc:sldMk cId="0" sldId="268"/>
            <ac:spMk id="27" creationId="{00000000-0000-0000-0000-000000000000}"/>
          </ac:spMkLst>
        </pc:spChg>
        <pc:spChg chg="mod">
          <ac:chgData name="Lucas g" userId="04f63bd4de67b478" providerId="LiveId" clId="{380D82B8-9747-434C-8FE0-CAB9CCE30F59}" dt="2022-09-24T01:45:43.055" v="48" actId="465"/>
          <ac:spMkLst>
            <pc:docMk/>
            <pc:sldMk cId="0" sldId="268"/>
            <ac:spMk id="28" creationId="{00000000-0000-0000-0000-000000000000}"/>
          </ac:spMkLst>
        </pc:spChg>
        <pc:picChg chg="add mod ord">
          <ac:chgData name="Lucas g" userId="04f63bd4de67b478" providerId="LiveId" clId="{380D82B8-9747-434C-8FE0-CAB9CCE30F59}" dt="2022-09-24T01:20:29.199" v="42" actId="167"/>
          <ac:picMkLst>
            <pc:docMk/>
            <pc:sldMk cId="0" sldId="268"/>
            <ac:picMk id="2" creationId="{DBEE9456-EDC8-7168-795E-7AF079A9765E}"/>
          </ac:picMkLst>
        </pc:picChg>
        <pc:picChg chg="del">
          <ac:chgData name="Lucas g" userId="04f63bd4de67b478" providerId="LiveId" clId="{380D82B8-9747-434C-8FE0-CAB9CCE30F59}" dt="2022-09-24T01:16:42.672" v="30" actId="478"/>
          <ac:picMkLst>
            <pc:docMk/>
            <pc:sldMk cId="0" sldId="268"/>
            <ac:picMk id="30" creationId="{00000000-0000-0000-0000-000000000000}"/>
          </ac:picMkLst>
        </pc:picChg>
      </pc:sldChg>
      <pc:sldChg chg="addSp delSp modSp mod">
        <pc:chgData name="Lucas g" userId="04f63bd4de67b478" providerId="LiveId" clId="{380D82B8-9747-434C-8FE0-CAB9CCE30F59}" dt="2022-09-24T01:17:04.551" v="35"/>
        <pc:sldMkLst>
          <pc:docMk/>
          <pc:sldMk cId="0" sldId="271"/>
        </pc:sldMkLst>
        <pc:spChg chg="ord">
          <ac:chgData name="Lucas g" userId="04f63bd4de67b478" providerId="LiveId" clId="{380D82B8-9747-434C-8FE0-CAB9CCE30F59}" dt="2022-09-24T01:16:28.711" v="26" actId="167"/>
          <ac:spMkLst>
            <pc:docMk/>
            <pc:sldMk cId="0" sldId="271"/>
            <ac:spMk id="8" creationId="{00000000-0000-0000-0000-000000000000}"/>
          </ac:spMkLst>
        </pc:spChg>
        <pc:picChg chg="add mod">
          <ac:chgData name="Lucas g" userId="04f63bd4de67b478" providerId="LiveId" clId="{380D82B8-9747-434C-8FE0-CAB9CCE30F59}" dt="2022-09-24T01:17:04.551" v="35"/>
          <ac:picMkLst>
            <pc:docMk/>
            <pc:sldMk cId="0" sldId="271"/>
            <ac:picMk id="2" creationId="{2F89D68F-2943-4AC2-9F64-1563810702D2}"/>
          </ac:picMkLst>
        </pc:picChg>
        <pc:picChg chg="del">
          <ac:chgData name="Lucas g" userId="04f63bd4de67b478" providerId="LiveId" clId="{380D82B8-9747-434C-8FE0-CAB9CCE30F59}" dt="2022-09-24T01:16:30.364" v="27" actId="478"/>
          <ac:picMkLst>
            <pc:docMk/>
            <pc:sldMk cId="0" sldId="271"/>
            <ac:picMk id="11" creationId="{00000000-0000-0000-0000-000000000000}"/>
          </ac:picMkLst>
        </pc:picChg>
      </pc:sldChg>
      <pc:sldChg chg="addSp delSp modSp mod">
        <pc:chgData name="Lucas g" userId="04f63bd4de67b478" providerId="LiveId" clId="{380D82B8-9747-434C-8FE0-CAB9CCE30F59}" dt="2022-09-24T01:17:01.117" v="34"/>
        <pc:sldMkLst>
          <pc:docMk/>
          <pc:sldMk cId="0" sldId="272"/>
        </pc:sldMkLst>
        <pc:spChg chg="ord">
          <ac:chgData name="Lucas g" userId="04f63bd4de67b478" providerId="LiveId" clId="{380D82B8-9747-434C-8FE0-CAB9CCE30F59}" dt="2022-09-24T01:16:17.538" v="24" actId="167"/>
          <ac:spMkLst>
            <pc:docMk/>
            <pc:sldMk cId="0" sldId="272"/>
            <ac:spMk id="8" creationId="{00000000-0000-0000-0000-000000000000}"/>
          </ac:spMkLst>
        </pc:spChg>
        <pc:picChg chg="add mod">
          <ac:chgData name="Lucas g" userId="04f63bd4de67b478" providerId="LiveId" clId="{380D82B8-9747-434C-8FE0-CAB9CCE30F59}" dt="2022-09-24T01:17:01.117" v="34"/>
          <ac:picMkLst>
            <pc:docMk/>
            <pc:sldMk cId="0" sldId="272"/>
            <ac:picMk id="2" creationId="{99230240-F495-0190-0ECD-DE7AC3D92987}"/>
          </ac:picMkLst>
        </pc:picChg>
        <pc:picChg chg="del">
          <ac:chgData name="Lucas g" userId="04f63bd4de67b478" providerId="LiveId" clId="{380D82B8-9747-434C-8FE0-CAB9CCE30F59}" dt="2022-09-24T01:16:19.249" v="25" actId="478"/>
          <ac:picMkLst>
            <pc:docMk/>
            <pc:sldMk cId="0" sldId="272"/>
            <ac:picMk id="11" creationId="{00000000-0000-0000-0000-000000000000}"/>
          </ac:picMkLst>
        </pc:picChg>
      </pc:sldChg>
      <pc:sldChg chg="addSp delSp modSp mod">
        <pc:chgData name="Lucas g" userId="04f63bd4de67b478" providerId="LiveId" clId="{380D82B8-9747-434C-8FE0-CAB9CCE30F59}" dt="2022-09-24T01:16:58.176" v="33"/>
        <pc:sldMkLst>
          <pc:docMk/>
          <pc:sldMk cId="0" sldId="273"/>
        </pc:sldMkLst>
        <pc:spChg chg="ord">
          <ac:chgData name="Lucas g" userId="04f63bd4de67b478" providerId="LiveId" clId="{380D82B8-9747-434C-8FE0-CAB9CCE30F59}" dt="2022-09-24T01:16:09.773" v="22" actId="167"/>
          <ac:spMkLst>
            <pc:docMk/>
            <pc:sldMk cId="0" sldId="273"/>
            <ac:spMk id="8" creationId="{00000000-0000-0000-0000-000000000000}"/>
          </ac:spMkLst>
        </pc:spChg>
        <pc:picChg chg="add mod">
          <ac:chgData name="Lucas g" userId="04f63bd4de67b478" providerId="LiveId" clId="{380D82B8-9747-434C-8FE0-CAB9CCE30F59}" dt="2022-09-24T01:16:58.176" v="33"/>
          <ac:picMkLst>
            <pc:docMk/>
            <pc:sldMk cId="0" sldId="273"/>
            <ac:picMk id="2" creationId="{2477658C-8D0D-367F-04FC-3362A50C8770}"/>
          </ac:picMkLst>
        </pc:picChg>
        <pc:picChg chg="del">
          <ac:chgData name="Lucas g" userId="04f63bd4de67b478" providerId="LiveId" clId="{380D82B8-9747-434C-8FE0-CAB9CCE30F59}" dt="2022-09-24T01:16:11.901" v="23" actId="478"/>
          <ac:picMkLst>
            <pc:docMk/>
            <pc:sldMk cId="0" sldId="273"/>
            <ac:picMk id="11" creationId="{00000000-0000-0000-0000-000000000000}"/>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480A5A-E68C-4670-A4AB-6DB66D82B238}" type="datetimeFigureOut">
              <a:rPr lang="es-AR" smtClean="0"/>
              <a:pPr/>
              <a:t>8/9/2023</a:t>
            </a:fld>
            <a:endParaRPr lang="es-AR"/>
          </a:p>
        </p:txBody>
      </p:sp>
      <p:sp>
        <p:nvSpPr>
          <p:cNvPr id="4" name="3 Marcador de imagen de diapositiva"/>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B859DF-C597-4566-8F05-87F002AE644E}"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09B859DF-C597-4566-8F05-87F002AE644E}" type="slidenum">
              <a:rPr lang="es-AR" smtClean="0"/>
              <a:pPr/>
              <a:t>2</a:t>
            </a:fld>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9B859DF-C597-4566-8F05-87F002AE644E}" type="slidenum">
              <a:rPr lang="es-AR" smtClean="0"/>
              <a:pPr/>
              <a:t>3</a:t>
            </a:fld>
            <a:endParaRPr 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9B859DF-C597-4566-8F05-87F002AE644E}" type="slidenum">
              <a:rPr lang="es-AR" smtClean="0"/>
              <a:pPr/>
              <a:t>4</a:t>
            </a:fld>
            <a:endParaRPr 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9B859DF-C597-4566-8F05-87F002AE644E}" type="slidenum">
              <a:rPr lang="es-AR" smtClean="0"/>
              <a:pPr/>
              <a:t>5</a:t>
            </a:fld>
            <a:endParaRPr lang="es-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09B859DF-C597-4566-8F05-87F002AE644E}" type="slidenum">
              <a:rPr lang="es-AR" smtClean="0"/>
              <a:pPr/>
              <a:t>6</a:t>
            </a:fld>
            <a:endParaRPr lang="es-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09B859DF-C597-4566-8F05-87F002AE644E}" type="slidenum">
              <a:rPr lang="es-AR" smtClean="0"/>
              <a:pPr/>
              <a:t>7</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3077282"/>
            <a:ext cx="5829300" cy="2123369"/>
          </a:xfrm>
        </p:spPr>
        <p:txBody>
          <a:bodyPr/>
          <a:lstStyle/>
          <a:p>
            <a:r>
              <a:rPr lang="es-ES"/>
              <a:t>Haga clic para modificar el estilo de título del patrón</a:t>
            </a:r>
          </a:p>
        </p:txBody>
      </p:sp>
      <p:sp>
        <p:nvSpPr>
          <p:cNvPr id="3" name="2 Subtítulo"/>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BC3B37D4-F397-4043-96BC-0615562EE3FD}" type="datetimeFigureOut">
              <a:rPr lang="es-ES" smtClean="0"/>
              <a:pPr/>
              <a:t>08/09/2023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09FD4B-82A6-4E89-BE44-8CFA0A57154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3B37D4-F397-4043-96BC-0615562EE3FD}" type="datetimeFigureOut">
              <a:rPr lang="es-ES" smtClean="0"/>
              <a:pPr/>
              <a:t>08/09/2023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09FD4B-82A6-4E89-BE44-8CFA0A57154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573264"/>
            <a:ext cx="1157288" cy="12208228"/>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257175" y="573264"/>
            <a:ext cx="3357563" cy="1220822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3B37D4-F397-4043-96BC-0615562EE3FD}" type="datetimeFigureOut">
              <a:rPr lang="es-ES" smtClean="0"/>
              <a:pPr/>
              <a:t>08/09/2023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09FD4B-82A6-4E89-BE44-8CFA0A57154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3B37D4-F397-4043-96BC-0615562EE3FD}" type="datetimeFigureOut">
              <a:rPr lang="es-ES" smtClean="0"/>
              <a:pPr/>
              <a:t>08/09/2023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09FD4B-82A6-4E89-BE44-8CFA0A57154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6365523"/>
            <a:ext cx="5829300" cy="1967442"/>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C3B37D4-F397-4043-96BC-0615562EE3FD}" type="datetimeFigureOut">
              <a:rPr lang="es-ES" smtClean="0"/>
              <a:pPr/>
              <a:t>08/09/2023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09FD4B-82A6-4E89-BE44-8CFA0A57154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BC3B37D4-F397-4043-96BC-0615562EE3FD}" type="datetimeFigureOut">
              <a:rPr lang="es-ES" smtClean="0"/>
              <a:pPr/>
              <a:t>08/09/2023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409FD4B-82A6-4E89-BE44-8CFA0A57154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96699"/>
            <a:ext cx="6172200" cy="1651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BC3B37D4-F397-4043-96BC-0615562EE3FD}" type="datetimeFigureOut">
              <a:rPr lang="es-ES" smtClean="0"/>
              <a:pPr/>
              <a:t>08/09/2023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409FD4B-82A6-4E89-BE44-8CFA0A57154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BC3B37D4-F397-4043-96BC-0615562EE3FD}" type="datetimeFigureOut">
              <a:rPr lang="es-ES" smtClean="0"/>
              <a:pPr/>
              <a:t>08/09/2023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409FD4B-82A6-4E89-BE44-8CFA0A57154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3B37D4-F397-4043-96BC-0615562EE3FD}" type="datetimeFigureOut">
              <a:rPr lang="es-ES" smtClean="0"/>
              <a:pPr/>
              <a:t>08/09/2023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409FD4B-82A6-4E89-BE44-8CFA0A57154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94405"/>
            <a:ext cx="2256235" cy="1678517"/>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3B37D4-F397-4043-96BC-0615562EE3FD}" type="datetimeFigureOut">
              <a:rPr lang="es-ES" smtClean="0"/>
              <a:pPr/>
              <a:t>08/09/2023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409FD4B-82A6-4E89-BE44-8CFA0A57154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934200"/>
            <a:ext cx="4114800" cy="818622"/>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3B37D4-F397-4043-96BC-0615562EE3FD}" type="datetimeFigureOut">
              <a:rPr lang="es-ES" smtClean="0"/>
              <a:pPr/>
              <a:t>08/09/2023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409FD4B-82A6-4E89-BE44-8CFA0A57154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BC3B37D4-F397-4043-96BC-0615562EE3FD}" type="datetimeFigureOut">
              <a:rPr lang="es-ES" smtClean="0"/>
              <a:pPr/>
              <a:t>08/09/2023</a:t>
            </a:fld>
            <a:endParaRPr lang="es-ES"/>
          </a:p>
        </p:txBody>
      </p:sp>
      <p:sp>
        <p:nvSpPr>
          <p:cNvPr id="5" name="4 Marcador de pie de página"/>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6409FD4B-82A6-4E89-BE44-8CFA0A57154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hyperlink" Target="https://www.afip.gob.ar/ista/documentos/transportistas-ista-apoderados.pdf"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8.jpeg"/><Relationship Id="rId7" Type="http://schemas.openxmlformats.org/officeDocument/2006/relationships/package" Target="../embeddings/Hoja_de_c_lculo_de_Microsoft_Excel.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slide" Target="slide1.xml"/><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hyperlink" Target="https://www.afip.gob.ar/monotributo/categorias.asp" TargetMode="Externa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hyperlink" Target="https://www.afip.gob.ar/djve/" TargetMode="External"/><Relationship Id="rId3" Type="http://schemas.openxmlformats.org/officeDocument/2006/relationships/image" Target="../media/image2.png"/><Relationship Id="rId7" Type="http://schemas.openxmlformats.org/officeDocument/2006/relationships/hyperlink" Target="https://www.boletinoficial.gob.ar/detalleAviso/primera/293431/20230905"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biblioteca.afip.gob.ar/dcp/DEC_C_000443_2023_09_04" TargetMode="External"/><Relationship Id="rId5" Type="http://schemas.openxmlformats.org/officeDocument/2006/relationships/hyperlink" Target="https://www.afip.gob.ar/operadoresComercioExterior/documentos/Incremento-Exportador-Adhesion.pdf" TargetMode="External"/><Relationship Id="rId4" Type="http://schemas.openxmlformats.org/officeDocument/2006/relationships/image" Target="../media/image3.jpeg"/><Relationship Id="rId9" Type="http://schemas.openxmlformats.org/officeDocument/2006/relationships/slide" Target="sl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hyperlink" Target="https://casasparticulares.afip.gob.ar/default.aspx" TargetMode="Externa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www.afip.gob.ar/pagoTransferenciaBancaria/billetera-electronica/concepto.asp" TargetMode="External"/><Relationship Id="rId5" Type="http://schemas.openxmlformats.org/officeDocument/2006/relationships/hyperlink" Target="https://www.afip.gob.ar/comopagarimpuestos/" TargetMode="Externa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hyperlink" Target="https://goo.gl/maps/Ddc9Csr1maD5Z1Q89" TargetMode="External"/><Relationship Id="rId3" Type="http://schemas.openxmlformats.org/officeDocument/2006/relationships/image" Target="../media/image3.jpeg"/><Relationship Id="rId7" Type="http://schemas.openxmlformats.org/officeDocument/2006/relationships/hyperlink" Target="https://goo.gl/maps/1y9FBpCcZMFQWfpz9"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goo.gl/maps/7NB6FVQgeJ3tS4Kq6" TargetMode="External"/><Relationship Id="rId11" Type="http://schemas.openxmlformats.org/officeDocument/2006/relationships/hyperlink" Target="https://goo.gl/maps/Q3TNWpQiA6gzPNcy5" TargetMode="External"/><Relationship Id="rId5" Type="http://schemas.openxmlformats.org/officeDocument/2006/relationships/slide" Target="slide1.xml"/><Relationship Id="rId10" Type="http://schemas.openxmlformats.org/officeDocument/2006/relationships/hyperlink" Target="https://goo.gl/maps/499kZn42BUpANCHp6" TargetMode="External"/><Relationship Id="rId4" Type="http://schemas.openxmlformats.org/officeDocument/2006/relationships/image" Target="../media/image14.png"/><Relationship Id="rId9" Type="http://schemas.openxmlformats.org/officeDocument/2006/relationships/hyperlink" Target="https://goo.gl/maps/6ZGzX2CtrxcM8dVc9" TargetMode="External"/></Relationships>
</file>

<file path=ppt/slides/_rels/slide17.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hyperlink" Target="https://www.afip.gob.ar/reclamos/" TargetMode="External"/><Relationship Id="rId26" Type="http://schemas.openxmlformats.org/officeDocument/2006/relationships/hyperlink" Target="https://twitter.com/afipcomunica" TargetMode="External"/><Relationship Id="rId21" Type="http://schemas.openxmlformats.org/officeDocument/2006/relationships/image" Target="../media/image24.png"/><Relationship Id="rId34"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hyperlink" Target="https://serviciosweb.afip.gob.ar/genericos/guiaDeTramites/inicio.aspx" TargetMode="External"/><Relationship Id="rId17" Type="http://schemas.openxmlformats.org/officeDocument/2006/relationships/image" Target="../media/image22.png"/><Relationship Id="rId25" Type="http://schemas.openxmlformats.org/officeDocument/2006/relationships/image" Target="../media/image26.png"/><Relationship Id="rId33" Type="http://schemas.openxmlformats.org/officeDocument/2006/relationships/image" Target="../media/image30.png"/><Relationship Id="rId2" Type="http://schemas.openxmlformats.org/officeDocument/2006/relationships/hyperlink" Target="http://biblioteca.afip.gob.ar/search/query/index.aspx" TargetMode="External"/><Relationship Id="rId16" Type="http://schemas.openxmlformats.org/officeDocument/2006/relationships/hyperlink" Target="https://www.afip.gob.ar/genericos/micrositios/default.asp" TargetMode="External"/><Relationship Id="rId20" Type="http://schemas.openxmlformats.org/officeDocument/2006/relationships/hyperlink" Target="https://serviciosweb.afip.gob.ar/genericos/formularios/default.asp" TargetMode="External"/><Relationship Id="rId29"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serviciosweb.afip.gob.ar/genericos/calculoInteres/" TargetMode="External"/><Relationship Id="rId11" Type="http://schemas.openxmlformats.org/officeDocument/2006/relationships/image" Target="../media/image19.png"/><Relationship Id="rId24" Type="http://schemas.openxmlformats.org/officeDocument/2006/relationships/hyperlink" Target="https://www.facebook.com/AFIPComunica/" TargetMode="External"/><Relationship Id="rId32" Type="http://schemas.openxmlformats.org/officeDocument/2006/relationships/hyperlink" Target="https://es.linkedin.com/company/afip" TargetMode="External"/><Relationship Id="rId37" Type="http://schemas.openxmlformats.org/officeDocument/2006/relationships/image" Target="../media/image3.jpeg"/><Relationship Id="rId5" Type="http://schemas.openxmlformats.org/officeDocument/2006/relationships/image" Target="../media/image16.png"/><Relationship Id="rId15" Type="http://schemas.openxmlformats.org/officeDocument/2006/relationships/image" Target="../media/image21.png"/><Relationship Id="rId23" Type="http://schemas.openxmlformats.org/officeDocument/2006/relationships/image" Target="../media/image25.png"/><Relationship Id="rId28" Type="http://schemas.openxmlformats.org/officeDocument/2006/relationships/hyperlink" Target="https://www.instagram.com/afipcomunica/" TargetMode="External"/><Relationship Id="rId36" Type="http://schemas.openxmlformats.org/officeDocument/2006/relationships/image" Target="../media/image31.png"/><Relationship Id="rId10" Type="http://schemas.openxmlformats.org/officeDocument/2006/relationships/hyperlink" Target="https://www.afip.gob.ar/comopagarimpuestos/" TargetMode="External"/><Relationship Id="rId19" Type="http://schemas.openxmlformats.org/officeDocument/2006/relationships/image" Target="../media/image23.png"/><Relationship Id="rId31" Type="http://schemas.openxmlformats.org/officeDocument/2006/relationships/image" Target="../media/image29.png"/><Relationship Id="rId4" Type="http://schemas.openxmlformats.org/officeDocument/2006/relationships/hyperlink" Target="https://servicioscf.afip.gob.ar/publico/abc/ABCPaso1.aspx" TargetMode="External"/><Relationship Id="rId9" Type="http://schemas.openxmlformats.org/officeDocument/2006/relationships/image" Target="../media/image18.png"/><Relationship Id="rId14" Type="http://schemas.openxmlformats.org/officeDocument/2006/relationships/hyperlink" Target="https://serviciosweb.afip.gob.ar/genericos/guiasPasoPaso/default.aspx" TargetMode="External"/><Relationship Id="rId22" Type="http://schemas.openxmlformats.org/officeDocument/2006/relationships/hyperlink" Target="https://serviciosweb.afip.gob.ar/Publico/Turnos/Turnos.aspx" TargetMode="External"/><Relationship Id="rId27" Type="http://schemas.openxmlformats.org/officeDocument/2006/relationships/image" Target="../media/image27.png"/><Relationship Id="rId30" Type="http://schemas.openxmlformats.org/officeDocument/2006/relationships/hyperlink" Target="https://www.youtube.com/channel/UCe0zC5Uf5U1YDDMF3_W-97A" TargetMode="External"/><Relationship Id="rId35" Type="http://schemas.openxmlformats.org/officeDocument/2006/relationships/hyperlink" Target="https://www.afip.gob.ar/atencion/canal-telefonico/" TargetMode="External"/><Relationship Id="rId8" Type="http://schemas.openxmlformats.org/officeDocument/2006/relationships/hyperlink" Target="https://servicioscf.afip.gob.ar/publico/crmcit/consulta.aspx" TargetMode="Externa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jpeg"/><Relationship Id="rId4" Type="http://schemas.openxmlformats.org/officeDocument/2006/relationships/slide" Target="slide12.xml"/></Relationships>
</file>

<file path=ppt/slides/_rels/slide3.xml.rels><?xml version="1.0" encoding="UTF-8" standalone="yes"?>
<Relationships xmlns="http://schemas.openxmlformats.org/package/2006/relationships"><Relationship Id="rId8" Type="http://schemas.openxmlformats.org/officeDocument/2006/relationships/hyperlink" Target="http://biblioint.afip.gob.ar/dcp/REAG01005412_2023_09_01" TargetMode="External"/><Relationship Id="rId13" Type="http://schemas.openxmlformats.org/officeDocument/2006/relationships/hyperlink" Target="http://biblioint.afip.gob.ar/dcp/DEC_C_000443_2023_09_04" TargetMode="External"/><Relationship Id="rId3" Type="http://schemas.openxmlformats.org/officeDocument/2006/relationships/image" Target="../media/image4.png"/><Relationship Id="rId7" Type="http://schemas.openxmlformats.org/officeDocument/2006/relationships/hyperlink" Target="https://www.boletinoficial.gob.ar/detalleAviso/primera/293392/20230904" TargetMode="External"/><Relationship Id="rId12" Type="http://schemas.openxmlformats.org/officeDocument/2006/relationships/hyperlink" Target="http://biblioint.afip.gob.ar/dcp/REAG01005414_2023_09_0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biblioint.afip.gob.ar/dcp/REAG01005411_2023_09_01" TargetMode="External"/><Relationship Id="rId11" Type="http://schemas.openxmlformats.org/officeDocument/2006/relationships/hyperlink" Target="https://www.boletinoficial.gob.ar/detalleAviso/primera/293394/20230904" TargetMode="External"/><Relationship Id="rId5" Type="http://schemas.openxmlformats.org/officeDocument/2006/relationships/image" Target="../media/image3.jpeg"/><Relationship Id="rId10" Type="http://schemas.openxmlformats.org/officeDocument/2006/relationships/hyperlink" Target="http://biblioint.afip.gob.ar/dcp/REAG01005413_2023_09_01" TargetMode="External"/><Relationship Id="rId4" Type="http://schemas.openxmlformats.org/officeDocument/2006/relationships/image" Target="../media/image2.png"/><Relationship Id="rId9" Type="http://schemas.openxmlformats.org/officeDocument/2006/relationships/hyperlink" Target="https://www.boletinoficial.gob.ar/detalleAviso/primera/293393/20230904" TargetMode="External"/><Relationship Id="rId14"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openxmlformats.org/officeDocument/2006/relationships/hyperlink" Target="http://biblioint.afip.gob.ar/dcp/RES_54001133_2023_09_04" TargetMode="External"/><Relationship Id="rId13" Type="http://schemas.openxmlformats.org/officeDocument/2006/relationships/hyperlink" Target="https://www.boletinoficial.gob.ar/detalleAviso/primera/293605/20230907" TargetMode="External"/><Relationship Id="rId3" Type="http://schemas.openxmlformats.org/officeDocument/2006/relationships/image" Target="../media/image4.png"/><Relationship Id="rId7" Type="http://schemas.openxmlformats.org/officeDocument/2006/relationships/hyperlink" Target="https://www.boletinoficial.gob.ar/detalleAviso/primera/293477/20230905" TargetMode="External"/><Relationship Id="rId12" Type="http://schemas.openxmlformats.org/officeDocument/2006/relationships/hyperlink" Target="http://biblioint.afip.gob.ar/dcp/DEC_C_000460_2023_09_06" TargetMode="External"/><Relationship Id="rId2" Type="http://schemas.openxmlformats.org/officeDocument/2006/relationships/notesSlide" Target="../notesSlides/notesSlide3.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biblioint.afip.gob.ar/dcp/DEC_C_000444_2023_09_04" TargetMode="External"/><Relationship Id="rId11" Type="http://schemas.openxmlformats.org/officeDocument/2006/relationships/hyperlink" Target="https://www.boletinoficial.gob.ar/detalleAviso/primera/293608/20230907" TargetMode="External"/><Relationship Id="rId5" Type="http://schemas.openxmlformats.org/officeDocument/2006/relationships/image" Target="../media/image3.jpeg"/><Relationship Id="rId15" Type="http://schemas.openxmlformats.org/officeDocument/2006/relationships/hyperlink" Target="http://biblioint.afip.gob.ar/dcp/DEC_C_000462_2023_09_06" TargetMode="External"/><Relationship Id="rId10" Type="http://schemas.openxmlformats.org/officeDocument/2006/relationships/hyperlink" Target="http://biblioint.afip.gob.ar/dcp/DEC_C_000463_2023_09_06" TargetMode="External"/><Relationship Id="rId4" Type="http://schemas.openxmlformats.org/officeDocument/2006/relationships/image" Target="../media/image2.png"/><Relationship Id="rId9" Type="http://schemas.openxmlformats.org/officeDocument/2006/relationships/hyperlink" Target="http://biblioint.afip.gob.ar/dcp/RES_54001136_2023_09_05" TargetMode="External"/><Relationship Id="rId14" Type="http://schemas.openxmlformats.org/officeDocument/2006/relationships/hyperlink" Target="http://biblioint.afip.gob.ar/dcp/DEC_C_000461_2023_09_06"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biblioint.afip.gob.ar/dcp/REAG01005415_2023_09_07" TargetMode="External"/><Relationship Id="rId3" Type="http://schemas.openxmlformats.org/officeDocument/2006/relationships/image" Target="../media/image4.png"/><Relationship Id="rId7" Type="http://schemas.openxmlformats.org/officeDocument/2006/relationships/hyperlink" Target="https://www.boletinoficial.gob.ar/detalleAviso/primera/293626/2023090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biblioint.afip.gob.ar/dcp/DEC_C_000471_2023_09_06" TargetMode="External"/><Relationship Id="rId11" Type="http://schemas.openxmlformats.org/officeDocument/2006/relationships/slide" Target="slide1.xml"/><Relationship Id="rId5" Type="http://schemas.openxmlformats.org/officeDocument/2006/relationships/image" Target="../media/image3.jpeg"/><Relationship Id="rId10" Type="http://schemas.openxmlformats.org/officeDocument/2006/relationships/hyperlink" Target="http://biblioint.afip.gob.ar/dcp/RES_99000325_2023_09_07" TargetMode="External"/><Relationship Id="rId4" Type="http://schemas.openxmlformats.org/officeDocument/2006/relationships/image" Target="../media/image2.png"/><Relationship Id="rId9" Type="http://schemas.openxmlformats.org/officeDocument/2006/relationships/hyperlink" Target="https://www.boletinoficial.gob.ar/detalleAviso/primera/293731/20230908"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servicioscf.afip.gob.ar/publico/abc/ABCpaso2.aspx?id=26145383" TargetMode="External"/><Relationship Id="rId13" Type="http://schemas.openxmlformats.org/officeDocument/2006/relationships/hyperlink" Target="https://servicioscf.afip.gob.ar/publico/abc/ABCpaso2.aspx?id=26145389" TargetMode="External"/><Relationship Id="rId18" Type="http://schemas.openxmlformats.org/officeDocument/2006/relationships/hyperlink" Target="https://servicioscf.afip.gob.ar/publico/abc/ABCpaso2.aspx?id=26145395" TargetMode="External"/><Relationship Id="rId26" Type="http://schemas.openxmlformats.org/officeDocument/2006/relationships/hyperlink" Target="https://servicioscf.afip.gob.ar/publico/abc/ABCpaso2.aspx?id=26145403" TargetMode="External"/><Relationship Id="rId3" Type="http://schemas.openxmlformats.org/officeDocument/2006/relationships/image" Target="../media/image2.png"/><Relationship Id="rId21" Type="http://schemas.openxmlformats.org/officeDocument/2006/relationships/hyperlink" Target="https://servicioscf.afip.gob.ar/publico/abc/ABCpaso2.aspx?id=26145398" TargetMode="External"/><Relationship Id="rId7" Type="http://schemas.openxmlformats.org/officeDocument/2006/relationships/hyperlink" Target="https://servicioscf.afip.gob.ar/publico/abc/ABCpaso2.aspx?id=26145382" TargetMode="External"/><Relationship Id="rId12" Type="http://schemas.openxmlformats.org/officeDocument/2006/relationships/hyperlink" Target="https://servicioscf.afip.gob.ar/publico/abc/ABCpaso2.aspx?id=26145387" TargetMode="External"/><Relationship Id="rId17" Type="http://schemas.openxmlformats.org/officeDocument/2006/relationships/hyperlink" Target="https://servicioscf.afip.gob.ar/publico/abc/ABCpaso2.aspx?id=26145393" TargetMode="External"/><Relationship Id="rId25" Type="http://schemas.openxmlformats.org/officeDocument/2006/relationships/hyperlink" Target="https://servicioscf.afip.gob.ar/publico/abc/ABCpaso2.aspx?id=26145402" TargetMode="External"/><Relationship Id="rId2" Type="http://schemas.openxmlformats.org/officeDocument/2006/relationships/notesSlide" Target="../notesSlides/notesSlide5.xml"/><Relationship Id="rId16" Type="http://schemas.openxmlformats.org/officeDocument/2006/relationships/hyperlink" Target="https://servicioscf.afip.gob.ar/publico/abc/ABCpaso2.aspx?id=26145392" TargetMode="External"/><Relationship Id="rId20" Type="http://schemas.openxmlformats.org/officeDocument/2006/relationships/hyperlink" Target="https://servicioscf.afip.gob.ar/publico/abc/ABCpaso2.aspx?id=26145397" TargetMode="External"/><Relationship Id="rId1" Type="http://schemas.openxmlformats.org/officeDocument/2006/relationships/slideLayout" Target="../slideLayouts/slideLayout2.xml"/><Relationship Id="rId6" Type="http://schemas.openxmlformats.org/officeDocument/2006/relationships/hyperlink" Target="https://servicioscf.afip.gob.ar/publico/abc/ABCpaso2.aspx?id=26145380" TargetMode="External"/><Relationship Id="rId11" Type="http://schemas.openxmlformats.org/officeDocument/2006/relationships/hyperlink" Target="https://servicioscf.afip.gob.ar/publico/abc/ABCpaso2.aspx?id=26145386" TargetMode="External"/><Relationship Id="rId24" Type="http://schemas.openxmlformats.org/officeDocument/2006/relationships/hyperlink" Target="https://servicioscf.afip.gob.ar/publico/abc/ABCpaso2.aspx?id=26145401" TargetMode="External"/><Relationship Id="rId5" Type="http://schemas.openxmlformats.org/officeDocument/2006/relationships/hyperlink" Target="https://servicioscf.afip.gob.ar/publico/abc/ABCpaso2.aspx?id=26145379" TargetMode="External"/><Relationship Id="rId15" Type="http://schemas.openxmlformats.org/officeDocument/2006/relationships/hyperlink" Target="https://servicioscf.afip.gob.ar/publico/abc/ABCpaso2.aspx?id=26145391" TargetMode="External"/><Relationship Id="rId23" Type="http://schemas.openxmlformats.org/officeDocument/2006/relationships/hyperlink" Target="https://servicioscf.afip.gob.ar/publico/abc/ABCpaso2.aspx?id=26145400" TargetMode="External"/><Relationship Id="rId10" Type="http://schemas.openxmlformats.org/officeDocument/2006/relationships/hyperlink" Target="https://servicioscf.afip.gob.ar/publico/abc/ABCpaso2.aspx?id=26145385" TargetMode="External"/><Relationship Id="rId19" Type="http://schemas.openxmlformats.org/officeDocument/2006/relationships/hyperlink" Target="https://servicioscf.afip.gob.ar/publico/abc/ABCpaso2.aspx?id=26145396" TargetMode="External"/><Relationship Id="rId4" Type="http://schemas.openxmlformats.org/officeDocument/2006/relationships/image" Target="../media/image5.png"/><Relationship Id="rId9" Type="http://schemas.openxmlformats.org/officeDocument/2006/relationships/hyperlink" Target="https://servicioscf.afip.gob.ar/publico/abc/ABCpaso2.aspx?id=26145384" TargetMode="External"/><Relationship Id="rId14" Type="http://schemas.openxmlformats.org/officeDocument/2006/relationships/hyperlink" Target="https://servicioscf.afip.gob.ar/publico/abc/ABCpaso2.aspx?id=26145390" TargetMode="External"/><Relationship Id="rId22" Type="http://schemas.openxmlformats.org/officeDocument/2006/relationships/hyperlink" Target="https://servicioscf.afip.gob.ar/publico/abc/ABCpaso2.aspx?id=26145399" TargetMode="External"/><Relationship Id="rId27" Type="http://schemas.openxmlformats.org/officeDocument/2006/relationships/slide" Target="slide1.xml"/></Relationships>
</file>

<file path=ppt/slides/_rels/slide7.xml.rels><?xml version="1.0" encoding="UTF-8" standalone="yes"?>
<Relationships xmlns="http://schemas.openxmlformats.org/package/2006/relationships"><Relationship Id="rId8" Type="http://schemas.openxmlformats.org/officeDocument/2006/relationships/hyperlink" Target="https://servicioscf.afip.gob.ar/publico/abc/ABCpaso2.aspx?id=26145407" TargetMode="External"/><Relationship Id="rId13" Type="http://schemas.openxmlformats.org/officeDocument/2006/relationships/hyperlink" Target="https://servicioscf.afip.gob.ar/publico/abc/ABCpaso2.aspx?id=26145412" TargetMode="External"/><Relationship Id="rId18" Type="http://schemas.openxmlformats.org/officeDocument/2006/relationships/hyperlink" Target="https://servicioscf.afip.gob.ar/publico/abc/ABCpaso2.aspx?id=26145417" TargetMode="External"/><Relationship Id="rId3" Type="http://schemas.openxmlformats.org/officeDocument/2006/relationships/image" Target="../media/image2.png"/><Relationship Id="rId21" Type="http://schemas.openxmlformats.org/officeDocument/2006/relationships/slide" Target="slide1.xml"/><Relationship Id="rId7" Type="http://schemas.openxmlformats.org/officeDocument/2006/relationships/hyperlink" Target="https://servicioscf.afip.gob.ar/publico/abc/ABCpaso2.aspx?id=26145406" TargetMode="External"/><Relationship Id="rId12" Type="http://schemas.openxmlformats.org/officeDocument/2006/relationships/hyperlink" Target="https://servicioscf.afip.gob.ar/publico/abc/ABCpaso2.aspx?id=26145411" TargetMode="External"/><Relationship Id="rId17" Type="http://schemas.openxmlformats.org/officeDocument/2006/relationships/hyperlink" Target="https://servicioscf.afip.gob.ar/publico/abc/ABCpaso2.aspx?id=26145416" TargetMode="External"/><Relationship Id="rId2" Type="http://schemas.openxmlformats.org/officeDocument/2006/relationships/notesSlide" Target="../notesSlides/notesSlide6.xml"/><Relationship Id="rId16" Type="http://schemas.openxmlformats.org/officeDocument/2006/relationships/hyperlink" Target="https://servicioscf.afip.gob.ar/publico/abc/ABCpaso2.aspx?id=26145415" TargetMode="External"/><Relationship Id="rId20" Type="http://schemas.openxmlformats.org/officeDocument/2006/relationships/hyperlink" Target="https://servicioscf.afip.gob.ar/publico/abc/ABCpaso2.aspx?id=11914399" TargetMode="External"/><Relationship Id="rId1" Type="http://schemas.openxmlformats.org/officeDocument/2006/relationships/slideLayout" Target="../slideLayouts/slideLayout2.xml"/><Relationship Id="rId6" Type="http://schemas.openxmlformats.org/officeDocument/2006/relationships/hyperlink" Target="https://servicioscf.afip.gob.ar/publico/abc/ABCpaso2.aspx?id=26145405" TargetMode="External"/><Relationship Id="rId11" Type="http://schemas.openxmlformats.org/officeDocument/2006/relationships/hyperlink" Target="https://servicioscf.afip.gob.ar/publico/abc/ABCpaso2.aspx?id=26145410" TargetMode="External"/><Relationship Id="rId5" Type="http://schemas.openxmlformats.org/officeDocument/2006/relationships/hyperlink" Target="https://servicioscf.afip.gob.ar/publico/abc/ABCpaso2.aspx?id=26145404" TargetMode="External"/><Relationship Id="rId15" Type="http://schemas.openxmlformats.org/officeDocument/2006/relationships/hyperlink" Target="https://servicioscf.afip.gob.ar/publico/abc/ABCpaso2.aspx?id=26145414" TargetMode="External"/><Relationship Id="rId10" Type="http://schemas.openxmlformats.org/officeDocument/2006/relationships/hyperlink" Target="https://servicioscf.afip.gob.ar/publico/abc/ABCpaso2.aspx?id=26145409" TargetMode="External"/><Relationship Id="rId19" Type="http://schemas.openxmlformats.org/officeDocument/2006/relationships/hyperlink" Target="https://servicioscf.afip.gob.ar/publico/abc/ABCpaso2.aspx?id=179612" TargetMode="External"/><Relationship Id="rId4" Type="http://schemas.openxmlformats.org/officeDocument/2006/relationships/image" Target="../media/image5.png"/><Relationship Id="rId9" Type="http://schemas.openxmlformats.org/officeDocument/2006/relationships/hyperlink" Target="https://servicioscf.afip.gob.ar/publico/abc/ABCpaso2.aspx?id=26145408" TargetMode="External"/><Relationship Id="rId14" Type="http://schemas.openxmlformats.org/officeDocument/2006/relationships/hyperlink" Target="https://servicioscf.afip.gob.ar/publico/abc/ABCpaso2.aspx?id=26145413"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afip.gob.ar/LibrodeSueldosDigital/documentos/nuevos/G48-Decreto-438-2023-Asignacion-no-remunerativa.pdf" TargetMode="External"/><Relationship Id="rId13" Type="http://schemas.openxmlformats.org/officeDocument/2006/relationships/hyperlink" Target="https://www.afip.gob.ar/misfacilidades/planes-vigentes-adheribles/Plan-especial-decreto-438/alcance.asp" TargetMode="External"/><Relationship Id="rId3" Type="http://schemas.openxmlformats.org/officeDocument/2006/relationships/image" Target="../media/image3.jpeg"/><Relationship Id="rId7" Type="http://schemas.openxmlformats.org/officeDocument/2006/relationships/hyperlink" Target="https://casasparticulares.afip.gob.ar/default.aspx" TargetMode="External"/><Relationship Id="rId12" Type="http://schemas.openxmlformats.org/officeDocument/2006/relationships/hyperlink" Target="https://www.afip.gob.ar/declaracionenlinea/documentos/Pago-a-cuenta-Dec-394_2023.pdf" TargetMode="External"/><Relationship Id="rId2" Type="http://schemas.openxmlformats.org/officeDocument/2006/relationships/image" Target="../media/image2.png"/><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afip.gob.ar/medidas-de-alivio/" TargetMode="External"/><Relationship Id="rId11" Type="http://schemas.openxmlformats.org/officeDocument/2006/relationships/hyperlink" Target="https://www.afip.gob.ar/declaracionenlinea/actualizacion-versiones/version44-11-actualizacion.asp" TargetMode="External"/><Relationship Id="rId5" Type="http://schemas.openxmlformats.org/officeDocument/2006/relationships/hyperlink" Target="https://servicioscf.afip.gob.ar/EspaciosdeDialogoInstitucional/boletin-edi-app/inicio.aspx" TargetMode="External"/><Relationship Id="rId15" Type="http://schemas.openxmlformats.org/officeDocument/2006/relationships/hyperlink" Target="https://servicioscf.afip.gob.ar/publico/sitio/contenido/novedad/ver.aspx?id=2488" TargetMode="External"/><Relationship Id="rId10" Type="http://schemas.openxmlformats.org/officeDocument/2006/relationships/hyperlink" Target="https://www.afip.gob.ar/declaracionenlinea/documentos/Informe-Asignacion-No-Remunerativa-Dec-438-2023.pdf" TargetMode="External"/><Relationship Id="rId4" Type="http://schemas.openxmlformats.org/officeDocument/2006/relationships/image" Target="../media/image6.png"/><Relationship Id="rId9" Type="http://schemas.openxmlformats.org/officeDocument/2006/relationships/hyperlink" Target="https://www.afip.gob.ar/declaracionenlinea/actualizacion-versiones/version44-12.asp" TargetMode="External"/><Relationship Id="rId14" Type="http://schemas.openxmlformats.org/officeDocument/2006/relationships/hyperlink" Target="https://www.afip.gob.ar/impuesto-pais/operaciones-y-sujetos/no-alcanzados.asp"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afip.gob.ar/institucional/estudios/comparativo-mensual-y-acumulado/2023.asp" TargetMode="External"/><Relationship Id="rId13" Type="http://schemas.openxmlformats.org/officeDocument/2006/relationships/hyperlink" Target="https://www.afip.gob.ar/presentaciones-digitales/documentos/manifestacion-de-disconformidad-condonacion-de-deuda-ley-27.701-art-95.pdf" TargetMode="External"/><Relationship Id="rId3" Type="http://schemas.openxmlformats.org/officeDocument/2006/relationships/image" Target="../media/image3.jpeg"/><Relationship Id="rId7" Type="http://schemas.openxmlformats.org/officeDocument/2006/relationships/hyperlink" Target="https://contenidos.afip.gob.ar/institucional/estudios/archivos/serie2023.xls" TargetMode="External"/><Relationship Id="rId12" Type="http://schemas.openxmlformats.org/officeDocument/2006/relationships/hyperlink" Target="http://biblioteca.afip.gob.ar/cuadroslegislativos/getAdjunto.aspx?i=27480" TargetMode="External"/><Relationship Id="rId17" Type="http://schemas.openxmlformats.org/officeDocument/2006/relationships/slide" Target="slide1.xml"/><Relationship Id="rId2" Type="http://schemas.openxmlformats.org/officeDocument/2006/relationships/image" Target="../media/image2.png"/><Relationship Id="rId16" Type="http://schemas.openxmlformats.org/officeDocument/2006/relationships/hyperlink" Target="https://www.afip.gob.ar/atencion/atencion-presencial/documentos/EMA-Cronograma-2023.pdf" TargetMode="External"/><Relationship Id="rId1" Type="http://schemas.openxmlformats.org/officeDocument/2006/relationships/slideLayout" Target="../slideLayouts/slideLayout2.xml"/><Relationship Id="rId6" Type="http://schemas.openxmlformats.org/officeDocument/2006/relationships/hyperlink" Target="https://www.afip.gob.ar/genericos/conceptosSubconceptosValidos/listadoImpuestosConSubcon.asp" TargetMode="External"/><Relationship Id="rId11" Type="http://schemas.openxmlformats.org/officeDocument/2006/relationships/hyperlink" Target="https://www.afip.gob.ar/institucional/documentos/Informe-recaudacion-mensual-tributaria.pdf" TargetMode="External"/><Relationship Id="rId5" Type="http://schemas.openxmlformats.org/officeDocument/2006/relationships/hyperlink" Target="https://www.afip.gob.ar/comoPagarImpuestos/documentos/billeteras-virtuales.pdf" TargetMode="External"/><Relationship Id="rId15" Type="http://schemas.openxmlformats.org/officeDocument/2006/relationships/hyperlink" Target="https://www.afip.gob.ar/rematesySubastas/mercaderias-a-subastar/cronograma-de-subastas.asp" TargetMode="External"/><Relationship Id="rId10" Type="http://schemas.openxmlformats.org/officeDocument/2006/relationships/hyperlink" Target="https://contenidos.afip.gob.ar/institucional/estudios/archivos/comparativo.julio23.xls" TargetMode="External"/><Relationship Id="rId4" Type="http://schemas.openxmlformats.org/officeDocument/2006/relationships/image" Target="../media/image6.png"/><Relationship Id="rId9" Type="http://schemas.openxmlformats.org/officeDocument/2006/relationships/hyperlink" Target="https://contenidos.afip.gob.ar/institucional/estudios/archivos/comparativo.agosto23.xls" TargetMode="External"/><Relationship Id="rId14" Type="http://schemas.openxmlformats.org/officeDocument/2006/relationships/hyperlink" Target="https://www.afip.gob.ar/572web/documentos/F1357-Manual-Version-0080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5" name="4 CuadroTexto"/>
          <p:cNvSpPr txBox="1"/>
          <p:nvPr/>
        </p:nvSpPr>
        <p:spPr>
          <a:xfrm>
            <a:off x="1988840" y="3944888"/>
            <a:ext cx="2071702" cy="369332"/>
          </a:xfrm>
          <a:prstGeom prst="rect">
            <a:avLst/>
          </a:prstGeom>
          <a:noFill/>
        </p:spPr>
        <p:txBody>
          <a:bodyPr wrap="square" rtlCol="0">
            <a:spAutoFit/>
          </a:bodyPr>
          <a:lstStyle/>
          <a:p>
            <a:r>
              <a:rPr lang="es-ES" b="1" dirty="0" smtClean="0"/>
              <a:t>8 de Septiembre</a:t>
            </a:r>
            <a:endParaRPr lang="es-ES" b="1" dirty="0"/>
          </a:p>
        </p:txBody>
      </p:sp>
      <p:sp>
        <p:nvSpPr>
          <p:cNvPr id="3" name="2 CuadroTexto"/>
          <p:cNvSpPr txBox="1"/>
          <p:nvPr/>
        </p:nvSpPr>
        <p:spPr>
          <a:xfrm>
            <a:off x="1988840" y="3315866"/>
            <a:ext cx="2304256" cy="507831"/>
          </a:xfrm>
          <a:prstGeom prst="rect">
            <a:avLst/>
          </a:prstGeom>
          <a:solidFill>
            <a:schemeClr val="bg1"/>
          </a:solidFill>
        </p:spPr>
        <p:txBody>
          <a:bodyPr wrap="square" rtlCol="0">
            <a:spAutoFit/>
          </a:bodyPr>
          <a:lstStyle/>
          <a:p>
            <a:r>
              <a:rPr lang="es-AR" sz="27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AÑO 2023</a:t>
            </a:r>
            <a:endParaRPr lang="es-AR" sz="27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678769" y="9596470"/>
            <a:ext cx="3500462" cy="276999"/>
          </a:xfrm>
          <a:prstGeom prst="rect">
            <a:avLst/>
          </a:prstGeom>
          <a:noFill/>
        </p:spPr>
        <p:txBody>
          <a:bodyPr wrap="square" rtlCol="0">
            <a:spAutoFit/>
          </a:bodyPr>
          <a:lstStyle/>
          <a:p>
            <a:r>
              <a:rPr lang="es-ES" sz="1200" b="1" dirty="0">
                <a:solidFill>
                  <a:schemeClr val="bg1"/>
                </a:solidFill>
              </a:rPr>
              <a:t>ADMINISTRACION FEDERAL DE INGRESOS PUBLICOS </a:t>
            </a:r>
          </a:p>
        </p:txBody>
      </p:sp>
      <p:sp>
        <p:nvSpPr>
          <p:cNvPr id="13" name="12 Rectángulo"/>
          <p:cNvSpPr/>
          <p:nvPr/>
        </p:nvSpPr>
        <p:spPr>
          <a:xfrm>
            <a:off x="0" y="876300"/>
            <a:ext cx="6858000" cy="59099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642918" y="971742"/>
            <a:ext cx="5786478" cy="400110"/>
          </a:xfrm>
          <a:prstGeom prst="rect">
            <a:avLst/>
          </a:prstGeom>
          <a:noFill/>
        </p:spPr>
        <p:txBody>
          <a:bodyPr wrap="square" rtlCol="0">
            <a:spAutoFit/>
          </a:bodyPr>
          <a:lstStyle/>
          <a:p>
            <a:r>
              <a:rPr lang="es-ES" sz="2000" b="1" dirty="0" err="1" smtClean="0">
                <a:solidFill>
                  <a:schemeClr val="bg1"/>
                </a:solidFill>
              </a:rPr>
              <a:t>Micrositios</a:t>
            </a:r>
            <a:r>
              <a:rPr lang="es-ES" sz="2000" b="1" dirty="0" smtClean="0">
                <a:solidFill>
                  <a:schemeClr val="bg1"/>
                </a:solidFill>
              </a:rPr>
              <a:t>, </a:t>
            </a:r>
            <a:r>
              <a:rPr lang="es-ES" sz="2000" b="1" dirty="0" err="1" smtClean="0">
                <a:solidFill>
                  <a:schemeClr val="bg1"/>
                </a:solidFill>
              </a:rPr>
              <a:t>Guias</a:t>
            </a:r>
            <a:r>
              <a:rPr lang="es-ES" sz="2000" b="1" dirty="0" smtClean="0">
                <a:solidFill>
                  <a:schemeClr val="bg1"/>
                </a:solidFill>
              </a:rPr>
              <a:t> paso a paso y Tutoriales</a:t>
            </a:r>
            <a:endParaRPr lang="es-ES" sz="2000" b="1" dirty="0">
              <a:solidFill>
                <a:schemeClr val="bg1"/>
              </a:solidFill>
            </a:endParaRPr>
          </a:p>
        </p:txBody>
      </p:sp>
      <p:pic>
        <p:nvPicPr>
          <p:cNvPr id="22" name="Imagen 21">
            <a:extLst>
              <a:ext uri="{FF2B5EF4-FFF2-40B4-BE49-F238E27FC236}">
                <a16:creationId xmlns:a16="http://schemas.microsoft.com/office/drawing/2014/main" id="{DBEE9456-EDC8-7168-795E-7AF079A9765E}"/>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5179231" y="7592226"/>
            <a:ext cx="1326599" cy="1365589"/>
          </a:xfrm>
          <a:prstGeom prst="rect">
            <a:avLst/>
          </a:prstGeom>
        </p:spPr>
      </p:pic>
      <p:sp>
        <p:nvSpPr>
          <p:cNvPr id="11" name="8 Rectángulo"/>
          <p:cNvSpPr/>
          <p:nvPr/>
        </p:nvSpPr>
        <p:spPr>
          <a:xfrm>
            <a:off x="0" y="9345488"/>
            <a:ext cx="6858000" cy="560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9 CuadroTexto"/>
          <p:cNvSpPr txBox="1"/>
          <p:nvPr/>
        </p:nvSpPr>
        <p:spPr>
          <a:xfrm>
            <a:off x="1678769" y="9487244"/>
            <a:ext cx="3500462" cy="276999"/>
          </a:xfrm>
          <a:prstGeom prst="rect">
            <a:avLst/>
          </a:prstGeom>
          <a:noFill/>
        </p:spPr>
        <p:txBody>
          <a:bodyPr wrap="square" rtlCol="0">
            <a:spAutoFit/>
          </a:bodyPr>
          <a:lstStyle/>
          <a:p>
            <a:r>
              <a:rPr lang="es-ES" sz="1200" b="1" dirty="0" smtClean="0">
                <a:solidFill>
                  <a:schemeClr val="bg1"/>
                </a:solidFill>
              </a:rPr>
              <a:t>ADMINISTRACIÓN </a:t>
            </a:r>
            <a:r>
              <a:rPr lang="es-ES" sz="1200" b="1" dirty="0">
                <a:solidFill>
                  <a:schemeClr val="bg1"/>
                </a:solidFill>
              </a:rPr>
              <a:t>FEDERAL DE INGRESOS PUBLICOS </a:t>
            </a:r>
          </a:p>
        </p:txBody>
      </p:sp>
      <p:pic>
        <p:nvPicPr>
          <p:cNvPr id="15" name="14 Imagen" descr="logo-subdir-Serv-Contribuyente.jpg"/>
          <p:cNvPicPr>
            <a:picLocks noChangeAspect="1"/>
          </p:cNvPicPr>
          <p:nvPr/>
        </p:nvPicPr>
        <p:blipFill>
          <a:blip r:embed="rId3" cstate="print"/>
          <a:stretch>
            <a:fillRect/>
          </a:stretch>
        </p:blipFill>
        <p:spPr>
          <a:xfrm>
            <a:off x="285728" y="238092"/>
            <a:ext cx="4209615" cy="571504"/>
          </a:xfrm>
          <a:prstGeom prst="rect">
            <a:avLst/>
          </a:prstGeom>
        </p:spPr>
      </p:pic>
      <p:pic>
        <p:nvPicPr>
          <p:cNvPr id="3" name="Imagen 2"/>
          <p:cNvPicPr>
            <a:picLocks noChangeAspect="1"/>
          </p:cNvPicPr>
          <p:nvPr/>
        </p:nvPicPr>
        <p:blipFill>
          <a:blip r:embed="rId4" cstate="print"/>
          <a:stretch>
            <a:fillRect/>
          </a:stretch>
        </p:blipFill>
        <p:spPr>
          <a:xfrm>
            <a:off x="0" y="1467294"/>
            <a:ext cx="6858000" cy="1290918"/>
          </a:xfrm>
          <a:prstGeom prst="rect">
            <a:avLst/>
          </a:prstGeom>
        </p:spPr>
      </p:pic>
      <p:sp>
        <p:nvSpPr>
          <p:cNvPr id="4" name="CuadroTexto 3"/>
          <p:cNvSpPr txBox="1"/>
          <p:nvPr/>
        </p:nvSpPr>
        <p:spPr>
          <a:xfrm>
            <a:off x="188640" y="2820625"/>
            <a:ext cx="6552728" cy="769441"/>
          </a:xfrm>
          <a:prstGeom prst="rect">
            <a:avLst/>
          </a:prstGeom>
          <a:noFill/>
        </p:spPr>
        <p:txBody>
          <a:bodyPr wrap="square" rtlCol="0">
            <a:spAutoFit/>
          </a:bodyPr>
          <a:lstStyle/>
          <a:p>
            <a:pPr>
              <a:buClr>
                <a:srgbClr val="0070C0"/>
              </a:buClr>
              <a:buFont typeface="Wingdings" pitchFamily="2" charset="2"/>
              <a:buChar char="v"/>
            </a:pPr>
            <a:r>
              <a:rPr lang="es-ES" sz="1100" b="1" dirty="0" smtClean="0"/>
              <a:t> ISTA</a:t>
            </a:r>
            <a:br>
              <a:rPr lang="es-ES" sz="1100" b="1" dirty="0" smtClean="0"/>
            </a:br>
            <a:r>
              <a:rPr lang="es-ES" sz="1100" dirty="0" smtClean="0"/>
              <a:t>Actualización de la lista de transportistas apoderados.</a:t>
            </a:r>
          </a:p>
          <a:p>
            <a:r>
              <a:rPr lang="es-ES" sz="1100" dirty="0" smtClean="0">
                <a:hlinkClick r:id="rId5"/>
              </a:rPr>
              <a:t>https://www.afip.gob.ar/ista/documentos/transportistas-ista-apoderados.pdf</a:t>
            </a:r>
            <a:endParaRPr lang="es-ES" sz="1100" dirty="0" smtClean="0"/>
          </a:p>
          <a:p>
            <a:pPr>
              <a:buClr>
                <a:srgbClr val="0070C0"/>
              </a:buClr>
              <a:buFont typeface="Wingdings" pitchFamily="2" charset="2"/>
              <a:buChar char="Ø"/>
            </a:pPr>
            <a:endParaRPr lang="es-ES" sz="1100" dirty="0" smtClean="0"/>
          </a:p>
        </p:txBody>
      </p:sp>
      <p:sp>
        <p:nvSpPr>
          <p:cNvPr id="12" name="11 CuadroTexto">
            <a:hlinkClick r:id="rId6" action="ppaction://hlinksldjump"/>
          </p:cNvPr>
          <p:cNvSpPr txBox="1"/>
          <p:nvPr/>
        </p:nvSpPr>
        <p:spPr>
          <a:xfrm>
            <a:off x="6227787" y="8831"/>
            <a:ext cx="627351" cy="307777"/>
          </a:xfrm>
          <a:prstGeom prst="rect">
            <a:avLst/>
          </a:prstGeom>
          <a:noFill/>
          <a:ln w="19050">
            <a:solidFill>
              <a:schemeClr val="accent1"/>
            </a:solidFill>
          </a:ln>
        </p:spPr>
        <p:txBody>
          <a:bodyPr wrap="none" rtlCol="0">
            <a:spAutoFit/>
          </a:bodyPr>
          <a:lstStyle/>
          <a:p>
            <a:r>
              <a:rPr lang="es-AR" sz="1400" b="1" i="1" dirty="0" smtClean="0">
                <a:solidFill>
                  <a:schemeClr val="tx2">
                    <a:lumMod val="75000"/>
                  </a:schemeClr>
                </a:solidFill>
                <a:hlinkClick r:id="rId6" action="ppaction://hlinksldjump"/>
              </a:rPr>
              <a:t>Índice</a:t>
            </a:r>
            <a:endParaRPr lang="es-AR" sz="1400" b="1" i="1" dirty="0">
              <a:solidFill>
                <a:schemeClr val="tx2">
                  <a:lumMod val="75000"/>
                </a:schemeClr>
              </a:solidFill>
            </a:endParaRPr>
          </a:p>
        </p:txBody>
      </p:sp>
    </p:spTree>
    <p:extLst>
      <p:ext uri="{BB962C8B-B14F-4D97-AF65-F5344CB8AC3E}">
        <p14:creationId xmlns:p14="http://schemas.microsoft.com/office/powerpoint/2010/main" val="25598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s://servicioscf.afip.gob.ar/publico/sitio/contenido/common/image.aspx?i=2217|autoscabecera2.jpg"/>
          <p:cNvPicPr>
            <a:picLocks noChangeAspect="1" noChangeArrowheads="1"/>
          </p:cNvPicPr>
          <p:nvPr/>
        </p:nvPicPr>
        <p:blipFill>
          <a:blip r:embed="rId3" cstate="print"/>
          <a:srcRect/>
          <a:stretch>
            <a:fillRect/>
          </a:stretch>
        </p:blipFill>
        <p:spPr bwMode="auto">
          <a:xfrm>
            <a:off x="0" y="1136577"/>
            <a:ext cx="6858000" cy="1851660"/>
          </a:xfrm>
          <a:prstGeom prst="rect">
            <a:avLst/>
          </a:prstGeom>
          <a:noFill/>
        </p:spPr>
      </p:pic>
      <p:pic>
        <p:nvPicPr>
          <p:cNvPr id="15" name="Imagen 14">
            <a:extLst>
              <a:ext uri="{FF2B5EF4-FFF2-40B4-BE49-F238E27FC236}">
                <a16:creationId xmlns:a16="http://schemas.microsoft.com/office/drawing/2014/main" id="{DBEE9456-EDC8-7168-795E-7AF079A9765E}"/>
              </a:ext>
            </a:extLst>
          </p:cNvPr>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a:off x="5179231" y="7592226"/>
            <a:ext cx="1326599" cy="1365589"/>
          </a:xfrm>
          <a:prstGeom prst="rect">
            <a:avLst/>
          </a:prstGeom>
        </p:spPr>
      </p:pic>
      <p:sp>
        <p:nvSpPr>
          <p:cNvPr id="20" name="12 Rectángulo"/>
          <p:cNvSpPr/>
          <p:nvPr/>
        </p:nvSpPr>
        <p:spPr>
          <a:xfrm>
            <a:off x="0" y="776536"/>
            <a:ext cx="6858000" cy="5940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703196" y="861076"/>
            <a:ext cx="5072098" cy="400110"/>
          </a:xfrm>
          <a:prstGeom prst="rect">
            <a:avLst/>
          </a:prstGeom>
          <a:noFill/>
        </p:spPr>
        <p:txBody>
          <a:bodyPr wrap="square" rtlCol="0">
            <a:spAutoFit/>
          </a:bodyPr>
          <a:lstStyle/>
          <a:p>
            <a:r>
              <a:rPr lang="es-ES" sz="2000" b="1" dirty="0" smtClean="0">
                <a:solidFill>
                  <a:schemeClr val="bg1"/>
                </a:solidFill>
              </a:rPr>
              <a:t>Noticias</a:t>
            </a:r>
            <a:endParaRPr lang="es-ES" sz="2000" b="1" dirty="0">
              <a:solidFill>
                <a:schemeClr val="bg1"/>
              </a:solidFill>
            </a:endParaRPr>
          </a:p>
        </p:txBody>
      </p:sp>
      <p:sp>
        <p:nvSpPr>
          <p:cNvPr id="12" name="8 Rectángulo"/>
          <p:cNvSpPr/>
          <p:nvPr/>
        </p:nvSpPr>
        <p:spPr>
          <a:xfrm>
            <a:off x="0" y="9345488"/>
            <a:ext cx="6858000" cy="560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9 CuadroTexto"/>
          <p:cNvSpPr txBox="1"/>
          <p:nvPr/>
        </p:nvSpPr>
        <p:spPr>
          <a:xfrm>
            <a:off x="1678769" y="9487244"/>
            <a:ext cx="3500462" cy="276999"/>
          </a:xfrm>
          <a:prstGeom prst="rect">
            <a:avLst/>
          </a:prstGeom>
          <a:noFill/>
        </p:spPr>
        <p:txBody>
          <a:bodyPr wrap="square" rtlCol="0">
            <a:spAutoFit/>
          </a:bodyPr>
          <a:lstStyle/>
          <a:p>
            <a:r>
              <a:rPr lang="es-ES" sz="1200" b="1" dirty="0" smtClean="0">
                <a:solidFill>
                  <a:schemeClr val="bg1"/>
                </a:solidFill>
              </a:rPr>
              <a:t>ADMINISTRACIÓN </a:t>
            </a:r>
            <a:r>
              <a:rPr lang="es-ES" sz="1200" b="1" dirty="0">
                <a:solidFill>
                  <a:schemeClr val="bg1"/>
                </a:solidFill>
              </a:rPr>
              <a:t>FEDERAL DE INGRESOS PUBLICOS </a:t>
            </a:r>
          </a:p>
        </p:txBody>
      </p:sp>
      <p:pic>
        <p:nvPicPr>
          <p:cNvPr id="21" name="20 Imagen" descr="logo-subdir-Serv-Contribuyente.jpg"/>
          <p:cNvPicPr>
            <a:picLocks noChangeAspect="1"/>
          </p:cNvPicPr>
          <p:nvPr/>
        </p:nvPicPr>
        <p:blipFill>
          <a:blip r:embed="rId5" cstate="print"/>
          <a:stretch>
            <a:fillRect/>
          </a:stretch>
        </p:blipFill>
        <p:spPr>
          <a:xfrm>
            <a:off x="285728" y="128464"/>
            <a:ext cx="4209615" cy="571504"/>
          </a:xfrm>
          <a:prstGeom prst="rect">
            <a:avLst/>
          </a:prstGeom>
        </p:spPr>
      </p:pic>
      <p:sp>
        <p:nvSpPr>
          <p:cNvPr id="18" name="17 Rectángulo"/>
          <p:cNvSpPr/>
          <p:nvPr/>
        </p:nvSpPr>
        <p:spPr>
          <a:xfrm>
            <a:off x="241134" y="2984359"/>
            <a:ext cx="6428226" cy="5062924"/>
          </a:xfrm>
          <a:prstGeom prst="rect">
            <a:avLst/>
          </a:prstGeom>
        </p:spPr>
        <p:txBody>
          <a:bodyPr wrap="square">
            <a:spAutoFit/>
          </a:bodyPr>
          <a:lstStyle/>
          <a:p>
            <a:pPr algn="ctr"/>
            <a:r>
              <a:rPr lang="es-ES" sz="1600" b="1" dirty="0" smtClean="0"/>
              <a:t>Impuestos internos</a:t>
            </a:r>
          </a:p>
          <a:p>
            <a:pPr algn="ctr"/>
            <a:r>
              <a:rPr lang="es-ES" sz="1400" u="sng" dirty="0" smtClean="0"/>
              <a:t>Se actualizaron los valores correspondientes a automóviles, embarcaciones y aeronaves</a:t>
            </a:r>
          </a:p>
          <a:p>
            <a:pPr algn="just"/>
            <a:r>
              <a:rPr lang="es-ES" sz="1600" dirty="0" smtClean="0"/>
              <a:t/>
            </a:r>
            <a:br>
              <a:rPr lang="es-ES" sz="1600" dirty="0" smtClean="0"/>
            </a:br>
            <a:r>
              <a:rPr lang="es-ES" sz="1100" dirty="0" smtClean="0"/>
              <a:t>La Administración Federal de Ingresos Públicos (AFIP) dispuso la actualización de los valores correspondientes para la aplicación del tributo sobre los vehículos automóviles y motores, embarcaciones de recreo o deporte y aeronaves.</a:t>
            </a:r>
          </a:p>
          <a:p>
            <a:pPr algn="just"/>
            <a:r>
              <a:rPr lang="es-ES" sz="1100" dirty="0" smtClean="0"/>
              <a:t/>
            </a:r>
            <a:br>
              <a:rPr lang="es-ES" sz="1100" dirty="0" smtClean="0"/>
            </a:br>
            <a:r>
              <a:rPr lang="es-ES" sz="1100" dirty="0" smtClean="0"/>
              <a:t>De acuerdo con la normativa vigente, la actualización de los importes se realiza en base al índice RIPTE, buscando salvaguardar el valor real de los bienes que no quedan alcanzados por los impuestos internos.</a:t>
            </a:r>
          </a:p>
          <a:p>
            <a:pPr algn="just"/>
            <a:r>
              <a:rPr lang="es-ES" sz="1100" dirty="0" smtClean="0"/>
              <a:t/>
            </a:r>
            <a:br>
              <a:rPr lang="es-ES" sz="1100" dirty="0" smtClean="0"/>
            </a:br>
            <a:r>
              <a:rPr lang="es-ES" sz="1100" dirty="0" smtClean="0"/>
              <a:t>En este sentido, es importante aclarar que la base imponible debe considerarse neta de impuestos, incluidos los opcionales.</a:t>
            </a:r>
          </a:p>
          <a:p>
            <a:pPr algn="just"/>
            <a:endParaRPr lang="es-ES" sz="1100" dirty="0" smtClean="0"/>
          </a:p>
          <a:p>
            <a:pPr algn="just"/>
            <a:r>
              <a:rPr lang="es-ES" sz="1100" dirty="0" smtClean="0"/>
              <a:t>Los nuevos valores tendrán vigencia entre los meses de septiembre y noviembre de 2023, ambos inclusive.</a:t>
            </a:r>
          </a:p>
          <a:p>
            <a:pPr algn="just"/>
            <a:r>
              <a:rPr lang="es-ES" sz="1100" dirty="0" smtClean="0"/>
              <a:t/>
            </a:r>
            <a:br>
              <a:rPr lang="es-ES" sz="1100" dirty="0" smtClean="0"/>
            </a:br>
            <a:endParaRPr lang="es-ES" sz="1100" dirty="0" smtClean="0"/>
          </a:p>
          <a:p>
            <a:pPr algn="just"/>
            <a:endParaRPr lang="es-ES" sz="1100" dirty="0" smtClean="0"/>
          </a:p>
          <a:p>
            <a:pPr algn="just"/>
            <a:endParaRPr lang="es-ES" sz="1100" dirty="0" smtClean="0"/>
          </a:p>
          <a:p>
            <a:pPr algn="just"/>
            <a:endParaRPr lang="es-ES" sz="1100" dirty="0" smtClean="0"/>
          </a:p>
          <a:p>
            <a:pPr algn="just"/>
            <a:endParaRPr lang="es-ES" sz="1100" dirty="0" smtClean="0"/>
          </a:p>
          <a:p>
            <a:pPr algn="just"/>
            <a:endParaRPr lang="es-ES" sz="1100" dirty="0" smtClean="0"/>
          </a:p>
          <a:p>
            <a:pPr algn="just"/>
            <a:endParaRPr lang="es-ES" sz="1100" dirty="0" smtClean="0"/>
          </a:p>
          <a:p>
            <a:pPr algn="just"/>
            <a:endParaRPr lang="es-ES" sz="1100" dirty="0" smtClean="0"/>
          </a:p>
          <a:p>
            <a:pPr algn="just"/>
            <a:endParaRPr lang="es-ES" sz="1100" dirty="0" smtClean="0"/>
          </a:p>
          <a:p>
            <a:pPr algn="just"/>
            <a:endParaRPr lang="es-ES" sz="1100" dirty="0" smtClean="0"/>
          </a:p>
          <a:p>
            <a:pPr algn="just"/>
            <a:endParaRPr lang="es-ES" sz="1100" dirty="0"/>
          </a:p>
        </p:txBody>
      </p:sp>
      <p:sp>
        <p:nvSpPr>
          <p:cNvPr id="11" name="10 CuadroTexto">
            <a:hlinkClick r:id="rId6" action="ppaction://hlinksldjump"/>
          </p:cNvPr>
          <p:cNvSpPr txBox="1"/>
          <p:nvPr/>
        </p:nvSpPr>
        <p:spPr>
          <a:xfrm>
            <a:off x="6227787" y="8831"/>
            <a:ext cx="627351" cy="307777"/>
          </a:xfrm>
          <a:prstGeom prst="rect">
            <a:avLst/>
          </a:prstGeom>
          <a:noFill/>
          <a:ln w="19050">
            <a:solidFill>
              <a:schemeClr val="accent1"/>
            </a:solidFill>
          </a:ln>
        </p:spPr>
        <p:txBody>
          <a:bodyPr wrap="none" rtlCol="0">
            <a:spAutoFit/>
          </a:bodyPr>
          <a:lstStyle/>
          <a:p>
            <a:r>
              <a:rPr lang="es-AR" sz="1400" b="1" i="1" dirty="0" smtClean="0">
                <a:solidFill>
                  <a:schemeClr val="tx2">
                    <a:lumMod val="75000"/>
                  </a:schemeClr>
                </a:solidFill>
                <a:hlinkClick r:id="rId6" action="ppaction://hlinksldjump"/>
              </a:rPr>
              <a:t>Índice</a:t>
            </a:r>
            <a:endParaRPr lang="es-AR" sz="1400" b="1" i="1" dirty="0">
              <a:solidFill>
                <a:schemeClr val="tx2">
                  <a:lumMod val="75000"/>
                </a:schemeClr>
              </a:solidFill>
            </a:endParaRPr>
          </a:p>
        </p:txBody>
      </p:sp>
      <p:graphicFrame>
        <p:nvGraphicFramePr>
          <p:cNvPr id="1027" name="Object 3"/>
          <p:cNvGraphicFramePr>
            <a:graphicFrameLocks noChangeAspect="1"/>
          </p:cNvGraphicFramePr>
          <p:nvPr/>
        </p:nvGraphicFramePr>
        <p:xfrm>
          <a:off x="548680" y="5922815"/>
          <a:ext cx="5862984" cy="3350665"/>
        </p:xfrm>
        <a:graphic>
          <a:graphicData uri="http://schemas.openxmlformats.org/presentationml/2006/ole">
            <mc:AlternateContent xmlns:mc="http://schemas.openxmlformats.org/markup-compatibility/2006">
              <mc:Choice xmlns:v="urn:schemas-microsoft-com:vml" Requires="v">
                <p:oleObj spid="_x0000_s1029" name="Hoja de cálculo" r:id="rId7" imgW="6827418" imgH="3901383" progId="">
                  <p:embed/>
                </p:oleObj>
              </mc:Choice>
              <mc:Fallback>
                <p:oleObj name="Hoja de cálculo" r:id="rId7" imgW="6827418" imgH="3901383"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80" y="5922815"/>
                        <a:ext cx="5862984" cy="3350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ervicioscf.afip.gob.ar/publico/sitio/contenido/common/image.aspx?i=2202|monopromovido.jpg"/>
          <p:cNvPicPr>
            <a:picLocks noChangeAspect="1" noChangeArrowheads="1"/>
          </p:cNvPicPr>
          <p:nvPr/>
        </p:nvPicPr>
        <p:blipFill>
          <a:blip r:embed="rId2" cstate="print"/>
          <a:srcRect/>
          <a:stretch>
            <a:fillRect/>
          </a:stretch>
        </p:blipFill>
        <p:spPr bwMode="auto">
          <a:xfrm>
            <a:off x="1" y="1157124"/>
            <a:ext cx="6858000" cy="1851660"/>
          </a:xfrm>
          <a:prstGeom prst="rect">
            <a:avLst/>
          </a:prstGeom>
          <a:noFill/>
        </p:spPr>
      </p:pic>
      <p:pic>
        <p:nvPicPr>
          <p:cNvPr id="15" name="Imagen 14">
            <a:extLst>
              <a:ext uri="{FF2B5EF4-FFF2-40B4-BE49-F238E27FC236}">
                <a16:creationId xmlns:a16="http://schemas.microsoft.com/office/drawing/2014/main" id="{DBEE9456-EDC8-7168-795E-7AF079A9765E}"/>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5179231" y="7592226"/>
            <a:ext cx="1326599" cy="1365589"/>
          </a:xfrm>
          <a:prstGeom prst="rect">
            <a:avLst/>
          </a:prstGeom>
        </p:spPr>
      </p:pic>
      <p:sp>
        <p:nvSpPr>
          <p:cNvPr id="20" name="12 Rectángulo"/>
          <p:cNvSpPr/>
          <p:nvPr/>
        </p:nvSpPr>
        <p:spPr>
          <a:xfrm>
            <a:off x="0" y="776536"/>
            <a:ext cx="6858000" cy="5940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703196" y="861076"/>
            <a:ext cx="5072098" cy="400110"/>
          </a:xfrm>
          <a:prstGeom prst="rect">
            <a:avLst/>
          </a:prstGeom>
          <a:noFill/>
        </p:spPr>
        <p:txBody>
          <a:bodyPr wrap="square" rtlCol="0">
            <a:spAutoFit/>
          </a:bodyPr>
          <a:lstStyle/>
          <a:p>
            <a:r>
              <a:rPr lang="es-ES" sz="2000" b="1" dirty="0" smtClean="0">
                <a:solidFill>
                  <a:schemeClr val="bg1"/>
                </a:solidFill>
              </a:rPr>
              <a:t>Noticias</a:t>
            </a:r>
            <a:endParaRPr lang="es-ES" sz="2000" b="1" dirty="0">
              <a:solidFill>
                <a:schemeClr val="bg1"/>
              </a:solidFill>
            </a:endParaRPr>
          </a:p>
        </p:txBody>
      </p:sp>
      <p:sp>
        <p:nvSpPr>
          <p:cNvPr id="12" name="8 Rectángulo"/>
          <p:cNvSpPr/>
          <p:nvPr/>
        </p:nvSpPr>
        <p:spPr>
          <a:xfrm>
            <a:off x="0" y="9345488"/>
            <a:ext cx="6858000" cy="560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9 CuadroTexto"/>
          <p:cNvSpPr txBox="1"/>
          <p:nvPr/>
        </p:nvSpPr>
        <p:spPr>
          <a:xfrm>
            <a:off x="1678769" y="9487244"/>
            <a:ext cx="3500462" cy="276999"/>
          </a:xfrm>
          <a:prstGeom prst="rect">
            <a:avLst/>
          </a:prstGeom>
          <a:noFill/>
        </p:spPr>
        <p:txBody>
          <a:bodyPr wrap="square" rtlCol="0">
            <a:spAutoFit/>
          </a:bodyPr>
          <a:lstStyle/>
          <a:p>
            <a:r>
              <a:rPr lang="es-ES" sz="1200" b="1" dirty="0" smtClean="0">
                <a:solidFill>
                  <a:schemeClr val="bg1"/>
                </a:solidFill>
              </a:rPr>
              <a:t>ADMINISTRACIÓN </a:t>
            </a:r>
            <a:r>
              <a:rPr lang="es-ES" sz="1200" b="1" dirty="0">
                <a:solidFill>
                  <a:schemeClr val="bg1"/>
                </a:solidFill>
              </a:rPr>
              <a:t>FEDERAL DE INGRESOS PUBLICOS </a:t>
            </a:r>
          </a:p>
        </p:txBody>
      </p:sp>
      <p:pic>
        <p:nvPicPr>
          <p:cNvPr id="21" name="20 Imagen" descr="logo-subdir-Serv-Contribuyente.jpg"/>
          <p:cNvPicPr>
            <a:picLocks noChangeAspect="1"/>
          </p:cNvPicPr>
          <p:nvPr/>
        </p:nvPicPr>
        <p:blipFill>
          <a:blip r:embed="rId4" cstate="print"/>
          <a:stretch>
            <a:fillRect/>
          </a:stretch>
        </p:blipFill>
        <p:spPr>
          <a:xfrm>
            <a:off x="285728" y="128464"/>
            <a:ext cx="4209615" cy="571504"/>
          </a:xfrm>
          <a:prstGeom prst="rect">
            <a:avLst/>
          </a:prstGeom>
        </p:spPr>
      </p:pic>
      <p:sp>
        <p:nvSpPr>
          <p:cNvPr id="18" name="17 Rectángulo"/>
          <p:cNvSpPr/>
          <p:nvPr/>
        </p:nvSpPr>
        <p:spPr>
          <a:xfrm>
            <a:off x="241134" y="2995419"/>
            <a:ext cx="6428226" cy="5693866"/>
          </a:xfrm>
          <a:prstGeom prst="rect">
            <a:avLst/>
          </a:prstGeom>
        </p:spPr>
        <p:txBody>
          <a:bodyPr wrap="square">
            <a:spAutoFit/>
          </a:bodyPr>
          <a:lstStyle/>
          <a:p>
            <a:pPr algn="ctr"/>
            <a:r>
              <a:rPr lang="es-ES" sz="1600" b="1" dirty="0" smtClean="0"/>
              <a:t>Régimen de inclusión social y promoción del trabajo independiente</a:t>
            </a:r>
          </a:p>
          <a:p>
            <a:pPr algn="ctr"/>
            <a:r>
              <a:rPr lang="es-ES" sz="1400" u="sng" dirty="0" smtClean="0"/>
              <a:t>Reducción de aportes y ampliación del universo de pequeños contribuyentes incluidos</a:t>
            </a:r>
          </a:p>
          <a:p>
            <a:pPr algn="ctr"/>
            <a:endParaRPr lang="es-ES" sz="1400" u="sng" dirty="0" smtClean="0"/>
          </a:p>
          <a:p>
            <a:pPr algn="just"/>
            <a:r>
              <a:rPr lang="es-ES" sz="1200" dirty="0" smtClean="0"/>
              <a:t> </a:t>
            </a:r>
            <a:r>
              <a:rPr lang="es-ES" sz="1600" dirty="0" smtClean="0"/>
              <a:t/>
            </a:r>
            <a:br>
              <a:rPr lang="es-ES" sz="1600" dirty="0" smtClean="0"/>
            </a:br>
            <a:r>
              <a:rPr lang="es-ES" sz="1100" dirty="0" smtClean="0"/>
              <a:t>Con el objetivo de facilitar el ingreso y mantenimiento en la economía formal, se han introducido modificaciones al régimen de inclusión social y promoción del trabajo independiente, mejorando las condiciones de los pequeños contribuyentes adheridos y, a su vez, flexibilizando las condiciones para acceder a sus beneficios.</a:t>
            </a:r>
          </a:p>
          <a:p>
            <a:pPr algn="just"/>
            <a:r>
              <a:rPr lang="es-ES" sz="1100" dirty="0" smtClean="0"/>
              <a:t/>
            </a:r>
            <a:br>
              <a:rPr lang="es-ES" sz="1100" dirty="0" smtClean="0"/>
            </a:br>
            <a:r>
              <a:rPr lang="es-ES" sz="1100" dirty="0" smtClean="0"/>
              <a:t>De este modo, la cuota de inclusión social que se debe ingresar en reemplazo de la cotización previsional mensual al SIPA, se redujo del 5% al 1% de los ingresos brutos mensuales, para los primeros 3 años contados desde la adhesión al régimen. En caso de que el importe superara el 25% del importe correspondiente a la </a:t>
            </a:r>
            <a:r>
              <a:rPr lang="es-ES" sz="1100" dirty="0" smtClean="0">
                <a:hlinkClick r:id="rId5"/>
              </a:rPr>
              <a:t>cotización previsional que deben ingresar los </a:t>
            </a:r>
            <a:r>
              <a:rPr lang="es-ES" sz="1100" dirty="0" err="1" smtClean="0">
                <a:hlinkClick r:id="rId5"/>
              </a:rPr>
              <a:t>monotributistas</a:t>
            </a:r>
            <a:r>
              <a:rPr lang="es-ES" sz="1100" dirty="0" smtClean="0"/>
              <a:t>, la cuota se limitará a este importe.</a:t>
            </a:r>
          </a:p>
          <a:p>
            <a:pPr algn="just"/>
            <a:r>
              <a:rPr lang="es-ES" sz="1100" dirty="0" smtClean="0"/>
              <a:t/>
            </a:r>
            <a:br>
              <a:rPr lang="es-ES" sz="1100" dirty="0" smtClean="0"/>
            </a:br>
            <a:r>
              <a:rPr lang="es-ES" sz="1100" dirty="0" smtClean="0"/>
              <a:t>Finalizado el plazo mencionado, la cuota será equivalente al 2,5% de los ingresos, no pudiendo superar el importe fijado para la cotización previsional al SIPA correspondiente a los pequeños contribuyentes.</a:t>
            </a:r>
          </a:p>
          <a:p>
            <a:pPr algn="just"/>
            <a:r>
              <a:rPr lang="es-ES" sz="1100" dirty="0" smtClean="0"/>
              <a:t/>
            </a:r>
            <a:br>
              <a:rPr lang="es-ES" sz="1100" dirty="0" smtClean="0"/>
            </a:br>
            <a:r>
              <a:rPr lang="es-ES" sz="1100" dirty="0" smtClean="0"/>
              <a:t>Por su parte, los pequeños contribuyentes adheridos en la categoría B que cumplan con las condiciones para su inclusión en el régimen de promoción, sin considerar los requisitos que refieren a los ingresos brutos, tendrán la posibilidad de reemplazar la cotización previsional por la cuota de inclusión social.</a:t>
            </a:r>
          </a:p>
          <a:p>
            <a:r>
              <a:rPr lang="es-ES" sz="1100" dirty="0" smtClean="0"/>
              <a:t/>
            </a:r>
            <a:br>
              <a:rPr lang="es-ES" sz="1100" dirty="0" smtClean="0"/>
            </a:br>
            <a:r>
              <a:rPr lang="es-ES" sz="1100" dirty="0" smtClean="0"/>
              <a:t>Las condiciones para acceder al régimen son, entre otras:</a:t>
            </a:r>
            <a:br>
              <a:rPr lang="es-ES" sz="1100" dirty="0" smtClean="0"/>
            </a:br>
            <a:r>
              <a:rPr lang="es-ES" sz="1100" dirty="0" smtClean="0"/>
              <a:t/>
            </a:r>
            <a:br>
              <a:rPr lang="es-ES" sz="1100" dirty="0" smtClean="0"/>
            </a:br>
            <a:r>
              <a:rPr lang="es-ES" sz="1100" dirty="0" smtClean="0"/>
              <a:t>• Ser mayor de 18 años.</a:t>
            </a:r>
            <a:br>
              <a:rPr lang="es-ES" sz="1100" dirty="0" smtClean="0"/>
            </a:br>
            <a:r>
              <a:rPr lang="es-ES" sz="1100" dirty="0" smtClean="0"/>
              <a:t>• Desarrollar exclusivamente una actividad independiente, que no implique importación, y no poseer local.</a:t>
            </a:r>
            <a:br>
              <a:rPr lang="es-ES" sz="1100" dirty="0" smtClean="0"/>
            </a:br>
            <a:r>
              <a:rPr lang="es-ES" sz="1100" dirty="0" smtClean="0"/>
              <a:t>• Que la actividad desarrollada sea la única fuente de ingresos.</a:t>
            </a:r>
            <a:br>
              <a:rPr lang="es-ES" sz="1100" dirty="0" smtClean="0"/>
            </a:br>
            <a:r>
              <a:rPr lang="es-ES" sz="1100" dirty="0" smtClean="0"/>
              <a:t>• Tener una única unidad de explotación.</a:t>
            </a:r>
            <a:br>
              <a:rPr lang="es-ES" sz="1100" dirty="0" smtClean="0"/>
            </a:br>
            <a:r>
              <a:rPr lang="es-ES" sz="1100" dirty="0" smtClean="0"/>
              <a:t>• No tener empleados.</a:t>
            </a:r>
            <a:br>
              <a:rPr lang="es-ES" sz="1100" dirty="0" smtClean="0"/>
            </a:br>
            <a:r>
              <a:rPr lang="es-ES" sz="1100" dirty="0" smtClean="0"/>
              <a:t>• No ser contribuyente del Impuesto sobre los Bienes Personales.</a:t>
            </a:r>
            <a:br>
              <a:rPr lang="es-ES" sz="1100" dirty="0" smtClean="0"/>
            </a:br>
            <a:r>
              <a:rPr lang="es-ES" sz="1100" dirty="0" smtClean="0"/>
              <a:t>• No superar los ingresos brutos máximos de la categoría A del </a:t>
            </a:r>
            <a:r>
              <a:rPr lang="es-ES" sz="1100" dirty="0" err="1" smtClean="0"/>
              <a:t>monotributo</a:t>
            </a:r>
            <a:r>
              <a:rPr lang="es-ES" sz="1100" dirty="0" smtClean="0"/>
              <a:t>.</a:t>
            </a:r>
            <a:br>
              <a:rPr lang="es-ES" sz="1100" dirty="0" smtClean="0"/>
            </a:br>
            <a:r>
              <a:rPr lang="es-ES" sz="1100" dirty="0" smtClean="0"/>
              <a:t>• En el caso de graduados universitarios, no superar los dos años desde la fecha de expedición del título y no haber abonado matrículas ni cuotas por los estudios cursados.</a:t>
            </a:r>
            <a:endParaRPr lang="es-ES" sz="1100" dirty="0"/>
          </a:p>
        </p:txBody>
      </p:sp>
      <p:sp>
        <p:nvSpPr>
          <p:cNvPr id="11" name="10 CuadroTexto">
            <a:hlinkClick r:id="rId6" action="ppaction://hlinksldjump"/>
          </p:cNvPr>
          <p:cNvSpPr txBox="1"/>
          <p:nvPr/>
        </p:nvSpPr>
        <p:spPr>
          <a:xfrm>
            <a:off x="6227787" y="8831"/>
            <a:ext cx="627351" cy="307777"/>
          </a:xfrm>
          <a:prstGeom prst="rect">
            <a:avLst/>
          </a:prstGeom>
          <a:noFill/>
          <a:ln w="19050">
            <a:solidFill>
              <a:schemeClr val="accent1"/>
            </a:solidFill>
          </a:ln>
        </p:spPr>
        <p:txBody>
          <a:bodyPr wrap="none" rtlCol="0">
            <a:spAutoFit/>
          </a:bodyPr>
          <a:lstStyle/>
          <a:p>
            <a:r>
              <a:rPr lang="es-AR" sz="1400" b="1" i="1" dirty="0" smtClean="0">
                <a:solidFill>
                  <a:schemeClr val="tx2">
                    <a:lumMod val="75000"/>
                  </a:schemeClr>
                </a:solidFill>
                <a:hlinkClick r:id="rId6" action="ppaction://hlinksldjump"/>
              </a:rPr>
              <a:t>Índice</a:t>
            </a:r>
            <a:endParaRPr lang="es-AR" sz="1400" b="1" i="1" dirty="0">
              <a:solidFill>
                <a:schemeClr val="tx2">
                  <a:lumMod val="75000"/>
                </a:schemeClr>
              </a:solidFill>
            </a:endParaRPr>
          </a:p>
        </p:txBody>
      </p:sp>
      <p:sp>
        <p:nvSpPr>
          <p:cNvPr id="4100" name="AutoShape 4" descr="Vuelve el tren Mitre a Retiro: a partir de cuándo y qué ramales - TyC Spor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02" name="AutoShape 6" descr="Vuelve el tren Mitre a Retiro: a partir de cuándo y qué ramales - TyC Spor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04" name="AutoShape 8" descr="Vuelve el tren Mitre a Retiro: a partir de cuándo y qué ramales - TyC Spor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06" name="AutoShape 10" descr="Tr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08" name="AutoShape 12" descr="Tr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10" name="AutoShape 14" descr="Tr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servicioscf.afip.gob.ar/publico/sitio/contenido/common/image.aspx?i=2175|promindustrialcabecera.jpg"/>
          <p:cNvPicPr>
            <a:picLocks noChangeAspect="1" noChangeArrowheads="1"/>
          </p:cNvPicPr>
          <p:nvPr/>
        </p:nvPicPr>
        <p:blipFill>
          <a:blip r:embed="rId2" cstate="print"/>
          <a:srcRect/>
          <a:stretch>
            <a:fillRect/>
          </a:stretch>
        </p:blipFill>
        <p:spPr bwMode="auto">
          <a:xfrm>
            <a:off x="0" y="1157124"/>
            <a:ext cx="6858000" cy="1851660"/>
          </a:xfrm>
          <a:prstGeom prst="rect">
            <a:avLst/>
          </a:prstGeom>
          <a:noFill/>
        </p:spPr>
      </p:pic>
      <p:pic>
        <p:nvPicPr>
          <p:cNvPr id="15" name="Imagen 14">
            <a:extLst>
              <a:ext uri="{FF2B5EF4-FFF2-40B4-BE49-F238E27FC236}">
                <a16:creationId xmlns:a16="http://schemas.microsoft.com/office/drawing/2014/main" id="{DBEE9456-EDC8-7168-795E-7AF079A9765E}"/>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5179231" y="7592226"/>
            <a:ext cx="1326599" cy="1365589"/>
          </a:xfrm>
          <a:prstGeom prst="rect">
            <a:avLst/>
          </a:prstGeom>
        </p:spPr>
      </p:pic>
      <p:sp>
        <p:nvSpPr>
          <p:cNvPr id="20" name="12 Rectángulo"/>
          <p:cNvSpPr/>
          <p:nvPr/>
        </p:nvSpPr>
        <p:spPr>
          <a:xfrm>
            <a:off x="0" y="776536"/>
            <a:ext cx="6858000" cy="5940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703196" y="861076"/>
            <a:ext cx="5072098" cy="400110"/>
          </a:xfrm>
          <a:prstGeom prst="rect">
            <a:avLst/>
          </a:prstGeom>
          <a:noFill/>
        </p:spPr>
        <p:txBody>
          <a:bodyPr wrap="square" rtlCol="0">
            <a:spAutoFit/>
          </a:bodyPr>
          <a:lstStyle/>
          <a:p>
            <a:r>
              <a:rPr lang="es-ES" sz="2000" b="1" dirty="0" smtClean="0">
                <a:solidFill>
                  <a:schemeClr val="bg1"/>
                </a:solidFill>
              </a:rPr>
              <a:t>Noticias</a:t>
            </a:r>
            <a:endParaRPr lang="es-ES" sz="2000" b="1" dirty="0">
              <a:solidFill>
                <a:schemeClr val="bg1"/>
              </a:solidFill>
            </a:endParaRPr>
          </a:p>
        </p:txBody>
      </p:sp>
      <p:sp>
        <p:nvSpPr>
          <p:cNvPr id="12" name="8 Rectángulo"/>
          <p:cNvSpPr/>
          <p:nvPr/>
        </p:nvSpPr>
        <p:spPr>
          <a:xfrm>
            <a:off x="0" y="9345488"/>
            <a:ext cx="6858000" cy="560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9 CuadroTexto"/>
          <p:cNvSpPr txBox="1"/>
          <p:nvPr/>
        </p:nvSpPr>
        <p:spPr>
          <a:xfrm>
            <a:off x="1678769" y="9487244"/>
            <a:ext cx="3500462" cy="276999"/>
          </a:xfrm>
          <a:prstGeom prst="rect">
            <a:avLst/>
          </a:prstGeom>
          <a:noFill/>
        </p:spPr>
        <p:txBody>
          <a:bodyPr wrap="square" rtlCol="0">
            <a:spAutoFit/>
          </a:bodyPr>
          <a:lstStyle/>
          <a:p>
            <a:r>
              <a:rPr lang="es-ES" sz="1200" b="1" dirty="0" smtClean="0">
                <a:solidFill>
                  <a:schemeClr val="bg1"/>
                </a:solidFill>
              </a:rPr>
              <a:t>ADMINISTRACIÓN </a:t>
            </a:r>
            <a:r>
              <a:rPr lang="es-ES" sz="1200" b="1" dirty="0">
                <a:solidFill>
                  <a:schemeClr val="bg1"/>
                </a:solidFill>
              </a:rPr>
              <a:t>FEDERAL DE INGRESOS PUBLICOS </a:t>
            </a:r>
          </a:p>
        </p:txBody>
      </p:sp>
      <p:pic>
        <p:nvPicPr>
          <p:cNvPr id="21" name="20 Imagen" descr="logo-subdir-Serv-Contribuyente.jpg"/>
          <p:cNvPicPr>
            <a:picLocks noChangeAspect="1"/>
          </p:cNvPicPr>
          <p:nvPr/>
        </p:nvPicPr>
        <p:blipFill>
          <a:blip r:embed="rId4" cstate="print"/>
          <a:stretch>
            <a:fillRect/>
          </a:stretch>
        </p:blipFill>
        <p:spPr>
          <a:xfrm>
            <a:off x="285728" y="128464"/>
            <a:ext cx="4209615" cy="571504"/>
          </a:xfrm>
          <a:prstGeom prst="rect">
            <a:avLst/>
          </a:prstGeom>
        </p:spPr>
      </p:pic>
      <p:sp>
        <p:nvSpPr>
          <p:cNvPr id="18" name="17 Rectángulo"/>
          <p:cNvSpPr/>
          <p:nvPr/>
        </p:nvSpPr>
        <p:spPr>
          <a:xfrm>
            <a:off x="241134" y="2936776"/>
            <a:ext cx="6428226" cy="6494085"/>
          </a:xfrm>
          <a:prstGeom prst="rect">
            <a:avLst/>
          </a:prstGeom>
        </p:spPr>
        <p:txBody>
          <a:bodyPr wrap="square">
            <a:spAutoFit/>
          </a:bodyPr>
          <a:lstStyle/>
          <a:p>
            <a:pPr algn="ctr"/>
            <a:r>
              <a:rPr lang="es-ES" sz="1600" b="1" dirty="0" smtClean="0"/>
              <a:t>Economías regionales: se restablece el Programa incremento exportador</a:t>
            </a:r>
          </a:p>
          <a:p>
            <a:pPr algn="ctr"/>
            <a:r>
              <a:rPr lang="es-ES" sz="1400" u="sng" dirty="0" smtClean="0"/>
              <a:t>Creado para incentivar el comercio de soja y promover el empleo</a:t>
            </a:r>
          </a:p>
          <a:p>
            <a:pPr algn="just"/>
            <a:r>
              <a:rPr lang="es-ES" sz="1100" dirty="0" smtClean="0"/>
              <a:t> </a:t>
            </a:r>
            <a:r>
              <a:rPr lang="es-ES" sz="1600" dirty="0" smtClean="0"/>
              <a:t/>
            </a:r>
            <a:br>
              <a:rPr lang="es-ES" sz="1600" dirty="0" smtClean="0"/>
            </a:br>
            <a:r>
              <a:rPr lang="es-ES" sz="1100" dirty="0" smtClean="0"/>
              <a:t>El </a:t>
            </a:r>
            <a:r>
              <a:rPr lang="es-ES" sz="1100" b="1" dirty="0" smtClean="0"/>
              <a:t>Poder Ejecutivo Nacional</a:t>
            </a:r>
            <a:r>
              <a:rPr lang="es-ES" sz="1100" dirty="0" smtClean="0"/>
              <a:t> restableció, el </a:t>
            </a:r>
            <a:r>
              <a:rPr lang="es-ES" sz="1100" b="1" dirty="0" smtClean="0"/>
              <a:t>Programa de incremento exportador</a:t>
            </a:r>
            <a:r>
              <a:rPr lang="es-ES" sz="1100" dirty="0" smtClean="0"/>
              <a:t>, creado para incentivar la comercialización de soja y promover el empleo y el abastecimiento a precios justos de los productos de todas las economías regionales. </a:t>
            </a:r>
            <a:r>
              <a:rPr lang="es-ES" sz="1100" b="1" dirty="0" smtClean="0"/>
              <a:t>La adhesión será voluntaria</a:t>
            </a:r>
            <a:r>
              <a:rPr lang="es-ES" sz="1100" dirty="0" smtClean="0"/>
              <a:t>, y podrán hacerlo aquellos sujetos que hayan exportado granos de soja o sus derivados en algún momento de los últimos 18 meses.</a:t>
            </a:r>
          </a:p>
          <a:p>
            <a:pPr algn="just"/>
            <a:r>
              <a:rPr lang="es-ES" sz="1100" dirty="0" smtClean="0"/>
              <a:t/>
            </a:r>
            <a:br>
              <a:rPr lang="es-ES" sz="1100" dirty="0" smtClean="0"/>
            </a:br>
            <a:r>
              <a:rPr lang="es-ES" sz="1100" dirty="0" smtClean="0"/>
              <a:t>La medida se toma para enfrentar la baja de molienda de soja registrada en el primer cuatrimestre de la campaña e informada por la Bolsa de Comercio de Rosario, situación que genera problemas de cumplimiento de contratos de exportación del primer complejo exportador del país y además pone en riesgo el empleo industrial, sustentado en el reclamo y preocupación presentados por los sindicatos aceiteros.</a:t>
            </a:r>
          </a:p>
          <a:p>
            <a:pPr algn="just"/>
            <a:r>
              <a:rPr lang="es-ES" sz="1100" dirty="0" smtClean="0"/>
              <a:t/>
            </a:r>
            <a:br>
              <a:rPr lang="es-ES" sz="1100" dirty="0" smtClean="0"/>
            </a:br>
            <a:r>
              <a:rPr lang="es-ES" sz="1100" dirty="0" smtClean="0"/>
              <a:t>Quienes adhieren al Programa </a:t>
            </a:r>
            <a:r>
              <a:rPr lang="es-ES" sz="1100" b="1" dirty="0" smtClean="0"/>
              <a:t>son considerados por la AFIP con riesgo “bajo” en la matriz de ponderación de conducta</a:t>
            </a:r>
            <a:r>
              <a:rPr lang="es-ES" sz="1100" dirty="0" smtClean="0"/>
              <a:t> respecto del cumplimiento de sus obligaciones fiscales. El procedimiento a seguir se encuentra detallado en el </a:t>
            </a:r>
            <a:r>
              <a:rPr lang="es-ES" sz="1100" dirty="0" smtClean="0">
                <a:hlinkClick r:id="rId5"/>
              </a:rPr>
              <a:t>Instructivo para solicitar adhesión al Programa Incremento Exportador - Economías Regionales - Decreto 194/23</a:t>
            </a:r>
            <a:r>
              <a:rPr lang="es-ES" sz="1100" dirty="0" smtClean="0"/>
              <a:t>.</a:t>
            </a:r>
          </a:p>
          <a:p>
            <a:pPr algn="just"/>
            <a:r>
              <a:rPr lang="es-ES" sz="1100" dirty="0" smtClean="0"/>
              <a:t/>
            </a:r>
            <a:br>
              <a:rPr lang="es-ES" sz="1100" dirty="0" smtClean="0"/>
            </a:br>
            <a:r>
              <a:rPr lang="es-ES" sz="1100" dirty="0" smtClean="0"/>
              <a:t>El </a:t>
            </a:r>
            <a:r>
              <a:rPr lang="es-ES" sz="1100" dirty="0" smtClean="0">
                <a:hlinkClick r:id="rId6"/>
              </a:rPr>
              <a:t>Decreto N° 443/2023</a:t>
            </a:r>
            <a:r>
              <a:rPr lang="es-ES" sz="1100" dirty="0" smtClean="0"/>
              <a:t>, publicado hoy en el </a:t>
            </a:r>
            <a:r>
              <a:rPr lang="es-ES" sz="1100" dirty="0" smtClean="0">
                <a:hlinkClick r:id="rId7"/>
              </a:rPr>
              <a:t>Boletín Oficial</a:t>
            </a:r>
            <a:r>
              <a:rPr lang="es-ES" sz="1100" dirty="0" smtClean="0"/>
              <a:t>, establece que el 75% del contravalor de la exportación de las mercaderías alcanzadas que sean objeto de adhesión al Programa, deberá ingresarse al país en divisas y negociarse a través del Mercado Libre de Cambios (MLC), en tanto que el 25% restante será de libre disponibilidad.</a:t>
            </a:r>
          </a:p>
          <a:p>
            <a:pPr algn="just"/>
            <a:r>
              <a:rPr lang="es-ES" sz="1100" dirty="0" smtClean="0"/>
              <a:t/>
            </a:r>
            <a:br>
              <a:rPr lang="es-ES" sz="1100" dirty="0" smtClean="0"/>
            </a:br>
            <a:r>
              <a:rPr lang="es-ES" sz="1100" dirty="0" smtClean="0"/>
              <a:t>Las divisas que ingresen al país a través del Programa deberán ser liquidadas a través del MLC, no pudiendo superar dicho plazo el </a:t>
            </a:r>
            <a:r>
              <a:rPr lang="es-ES" sz="1100" b="1" dirty="0" smtClean="0"/>
              <a:t>30 de septiembre de 2023</a:t>
            </a:r>
            <a:r>
              <a:rPr lang="es-ES" sz="1100" dirty="0" smtClean="0"/>
              <a:t>, inclusive, debiendo efectuar, por el 100% de todas las divisas, la registración de la </a:t>
            </a:r>
            <a:r>
              <a:rPr lang="es-ES" sz="1100" dirty="0" smtClean="0">
                <a:hlinkClick r:id="rId8"/>
              </a:rPr>
              <a:t>Declaración Jurada de Ventas al Exterior (DJVE)</a:t>
            </a:r>
            <a:r>
              <a:rPr lang="es-ES" sz="1100" dirty="0" smtClean="0"/>
              <a:t> hasta el </a:t>
            </a:r>
            <a:r>
              <a:rPr lang="es-ES" sz="1100" b="1" dirty="0" smtClean="0"/>
              <a:t>30 de septiembre de 2024</a:t>
            </a:r>
            <a:r>
              <a:rPr lang="es-ES" sz="1100" dirty="0" smtClean="0"/>
              <a:t>, inclusive.</a:t>
            </a:r>
          </a:p>
          <a:p>
            <a:pPr algn="just"/>
            <a:r>
              <a:rPr lang="es-ES" sz="1100" dirty="0" smtClean="0"/>
              <a:t/>
            </a:r>
            <a:br>
              <a:rPr lang="es-ES" sz="1100" dirty="0" smtClean="0"/>
            </a:br>
            <a:r>
              <a:rPr lang="es-ES" sz="1100" dirty="0" smtClean="0"/>
              <a:t>Respecto de los derechos de exportación, se deberá abonar una suma en concepto de </a:t>
            </a:r>
            <a:r>
              <a:rPr lang="es-ES" sz="1100" b="1" dirty="0" smtClean="0"/>
              <a:t>adelanto</a:t>
            </a:r>
            <a:r>
              <a:rPr lang="es-ES" sz="1100" dirty="0" smtClean="0"/>
              <a:t>, en un plazo que no podrá superar el </a:t>
            </a:r>
            <a:r>
              <a:rPr lang="es-ES" sz="1100" b="1" dirty="0" smtClean="0"/>
              <a:t>28 de septiembre de 2023</a:t>
            </a:r>
            <a:r>
              <a:rPr lang="es-ES" sz="1100" dirty="0" smtClean="0"/>
              <a:t>, inclusive, considerando como base imponible el monto que surja de las divisas ingresadas y negociadas a través del MLC.</a:t>
            </a:r>
          </a:p>
          <a:p>
            <a:pPr algn="just"/>
            <a:r>
              <a:rPr lang="es-ES" sz="1100" dirty="0" smtClean="0"/>
              <a:t/>
            </a:r>
            <a:br>
              <a:rPr lang="es-ES" sz="1100" dirty="0" smtClean="0"/>
            </a:br>
            <a:r>
              <a:rPr lang="es-ES" sz="1100" dirty="0" smtClean="0"/>
              <a:t>Dichas sumas, expresadas en moneda extranjera, deberán considerarse un Certificado de Crédito Fiscal aplicable, en un primer término, al pago del derecho de exportación o, en su defecto, podrá utilizarse a los fines de la cancelación de obligaciones impositivas de los sujetos adheridos a los términos del Programa.</a:t>
            </a:r>
            <a:br>
              <a:rPr lang="es-ES" sz="1100" dirty="0" smtClean="0"/>
            </a:br>
            <a:r>
              <a:rPr lang="es-ES" sz="1100" dirty="0" smtClean="0"/>
              <a:t/>
            </a:r>
            <a:br>
              <a:rPr lang="es-ES" sz="1100" dirty="0" smtClean="0"/>
            </a:br>
            <a:r>
              <a:rPr lang="es-ES" sz="1100" dirty="0" smtClean="0"/>
              <a:t>Más información: https://servicioscf.afip.gob.ar/publico/sitio/contenido/novedad/ver.aspx?id=2611</a:t>
            </a:r>
            <a:endParaRPr lang="es-ES" sz="1100" dirty="0"/>
          </a:p>
        </p:txBody>
      </p:sp>
      <p:sp>
        <p:nvSpPr>
          <p:cNvPr id="11" name="10 CuadroTexto">
            <a:hlinkClick r:id="rId9" action="ppaction://hlinksldjump"/>
          </p:cNvPr>
          <p:cNvSpPr txBox="1"/>
          <p:nvPr/>
        </p:nvSpPr>
        <p:spPr>
          <a:xfrm>
            <a:off x="6227787" y="8831"/>
            <a:ext cx="627351" cy="307777"/>
          </a:xfrm>
          <a:prstGeom prst="rect">
            <a:avLst/>
          </a:prstGeom>
          <a:noFill/>
          <a:ln w="19050">
            <a:solidFill>
              <a:schemeClr val="accent1"/>
            </a:solidFill>
          </a:ln>
        </p:spPr>
        <p:txBody>
          <a:bodyPr wrap="none" rtlCol="0">
            <a:spAutoFit/>
          </a:bodyPr>
          <a:lstStyle/>
          <a:p>
            <a:r>
              <a:rPr lang="es-AR" sz="1400" b="1" i="1" dirty="0" smtClean="0">
                <a:solidFill>
                  <a:schemeClr val="tx2">
                    <a:lumMod val="75000"/>
                  </a:schemeClr>
                </a:solidFill>
                <a:hlinkClick r:id="rId9" action="ppaction://hlinksldjump"/>
              </a:rPr>
              <a:t>Índice</a:t>
            </a:r>
            <a:endParaRPr lang="es-AR" sz="1400" b="1" i="1" dirty="0">
              <a:solidFill>
                <a:schemeClr val="tx2">
                  <a:lumMod val="75000"/>
                </a:schemeClr>
              </a:solidFill>
            </a:endParaRPr>
          </a:p>
        </p:txBody>
      </p:sp>
      <p:sp>
        <p:nvSpPr>
          <p:cNvPr id="4100" name="AutoShape 4" descr="Vuelve el tren Mitre a Retiro: a partir de cuándo y qué ramales - TyC Spor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02" name="AutoShape 6" descr="Vuelve el tren Mitre a Retiro: a partir de cuándo y qué ramales - TyC Spor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04" name="AutoShape 8" descr="Vuelve el tren Mitre a Retiro: a partir de cuándo y qué ramales - TyC Spor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06" name="AutoShape 10" descr="Tr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08" name="AutoShape 12" descr="Tr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10" name="AutoShape 14" descr="Tr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servicioscf.afip.gob.ar/publico/sitio/contenido/common/image.aspx?i=1760|IMG_2834.jpg"/>
          <p:cNvPicPr>
            <a:picLocks noChangeAspect="1" noChangeArrowheads="1"/>
          </p:cNvPicPr>
          <p:nvPr/>
        </p:nvPicPr>
        <p:blipFill>
          <a:blip r:embed="rId2" cstate="print"/>
          <a:srcRect/>
          <a:stretch>
            <a:fillRect/>
          </a:stretch>
        </p:blipFill>
        <p:spPr bwMode="auto">
          <a:xfrm>
            <a:off x="1" y="1136576"/>
            <a:ext cx="6858000" cy="1851660"/>
          </a:xfrm>
          <a:prstGeom prst="rect">
            <a:avLst/>
          </a:prstGeom>
          <a:noFill/>
        </p:spPr>
      </p:pic>
      <p:pic>
        <p:nvPicPr>
          <p:cNvPr id="15" name="Imagen 14">
            <a:extLst>
              <a:ext uri="{FF2B5EF4-FFF2-40B4-BE49-F238E27FC236}">
                <a16:creationId xmlns:a16="http://schemas.microsoft.com/office/drawing/2014/main" id="{DBEE9456-EDC8-7168-795E-7AF079A9765E}"/>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5179231" y="7592226"/>
            <a:ext cx="1326599" cy="1365589"/>
          </a:xfrm>
          <a:prstGeom prst="rect">
            <a:avLst/>
          </a:prstGeom>
        </p:spPr>
      </p:pic>
      <p:sp>
        <p:nvSpPr>
          <p:cNvPr id="20" name="12 Rectángulo"/>
          <p:cNvSpPr/>
          <p:nvPr/>
        </p:nvSpPr>
        <p:spPr>
          <a:xfrm>
            <a:off x="0" y="776536"/>
            <a:ext cx="6858000" cy="5940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703196" y="861076"/>
            <a:ext cx="5072098" cy="400110"/>
          </a:xfrm>
          <a:prstGeom prst="rect">
            <a:avLst/>
          </a:prstGeom>
          <a:noFill/>
        </p:spPr>
        <p:txBody>
          <a:bodyPr wrap="square" rtlCol="0">
            <a:spAutoFit/>
          </a:bodyPr>
          <a:lstStyle/>
          <a:p>
            <a:r>
              <a:rPr lang="es-ES" sz="2000" b="1" dirty="0" smtClean="0">
                <a:solidFill>
                  <a:schemeClr val="bg1"/>
                </a:solidFill>
              </a:rPr>
              <a:t>Noticias</a:t>
            </a:r>
            <a:endParaRPr lang="es-ES" sz="2000" b="1" dirty="0">
              <a:solidFill>
                <a:schemeClr val="bg1"/>
              </a:solidFill>
            </a:endParaRPr>
          </a:p>
        </p:txBody>
      </p:sp>
      <p:sp>
        <p:nvSpPr>
          <p:cNvPr id="12" name="8 Rectángulo"/>
          <p:cNvSpPr/>
          <p:nvPr/>
        </p:nvSpPr>
        <p:spPr>
          <a:xfrm>
            <a:off x="0" y="9345488"/>
            <a:ext cx="6858000" cy="560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9 CuadroTexto"/>
          <p:cNvSpPr txBox="1"/>
          <p:nvPr/>
        </p:nvSpPr>
        <p:spPr>
          <a:xfrm>
            <a:off x="1678769" y="9487244"/>
            <a:ext cx="3500462" cy="276999"/>
          </a:xfrm>
          <a:prstGeom prst="rect">
            <a:avLst/>
          </a:prstGeom>
          <a:noFill/>
        </p:spPr>
        <p:txBody>
          <a:bodyPr wrap="square" rtlCol="0">
            <a:spAutoFit/>
          </a:bodyPr>
          <a:lstStyle/>
          <a:p>
            <a:r>
              <a:rPr lang="es-ES" sz="1200" b="1" dirty="0" smtClean="0">
                <a:solidFill>
                  <a:schemeClr val="bg1"/>
                </a:solidFill>
              </a:rPr>
              <a:t>ADMINISTRACIÓN </a:t>
            </a:r>
            <a:r>
              <a:rPr lang="es-ES" sz="1200" b="1" dirty="0">
                <a:solidFill>
                  <a:schemeClr val="bg1"/>
                </a:solidFill>
              </a:rPr>
              <a:t>FEDERAL DE INGRESOS PUBLICOS </a:t>
            </a:r>
          </a:p>
        </p:txBody>
      </p:sp>
      <p:pic>
        <p:nvPicPr>
          <p:cNvPr id="21" name="20 Imagen" descr="logo-subdir-Serv-Contribuyente.jpg"/>
          <p:cNvPicPr>
            <a:picLocks noChangeAspect="1"/>
          </p:cNvPicPr>
          <p:nvPr/>
        </p:nvPicPr>
        <p:blipFill>
          <a:blip r:embed="rId4" cstate="print"/>
          <a:stretch>
            <a:fillRect/>
          </a:stretch>
        </p:blipFill>
        <p:spPr>
          <a:xfrm>
            <a:off x="285728" y="128464"/>
            <a:ext cx="4209615" cy="571504"/>
          </a:xfrm>
          <a:prstGeom prst="rect">
            <a:avLst/>
          </a:prstGeom>
        </p:spPr>
      </p:pic>
      <p:sp>
        <p:nvSpPr>
          <p:cNvPr id="18" name="17 Rectángulo"/>
          <p:cNvSpPr/>
          <p:nvPr/>
        </p:nvSpPr>
        <p:spPr>
          <a:xfrm>
            <a:off x="241134" y="2936776"/>
            <a:ext cx="6428226" cy="6170920"/>
          </a:xfrm>
          <a:prstGeom prst="rect">
            <a:avLst/>
          </a:prstGeom>
        </p:spPr>
        <p:txBody>
          <a:bodyPr wrap="square">
            <a:spAutoFit/>
          </a:bodyPr>
          <a:lstStyle/>
          <a:p>
            <a:pPr algn="ctr"/>
            <a:r>
              <a:rPr lang="es-ES" sz="1600" b="1" dirty="0" smtClean="0"/>
              <a:t>Otras novedades</a:t>
            </a:r>
            <a:endParaRPr lang="es-ES" sz="1400" u="sng" dirty="0" smtClean="0"/>
          </a:p>
          <a:p>
            <a:pPr algn="just"/>
            <a:endParaRPr lang="es-ES" sz="1600" dirty="0" smtClean="0"/>
          </a:p>
          <a:p>
            <a:pPr>
              <a:buClr>
                <a:srgbClr val="0070C0"/>
              </a:buClr>
              <a:buFont typeface="Wingdings" pitchFamily="2" charset="2"/>
              <a:buChar char="v"/>
            </a:pPr>
            <a:r>
              <a:rPr lang="es-ES" sz="1100" b="1" dirty="0" smtClean="0"/>
              <a:t> DOMICILIO FISCAL ELECTRÓNICO</a:t>
            </a:r>
            <a:r>
              <a:rPr lang="es-ES" sz="1100" dirty="0" smtClean="0"/>
              <a:t> </a:t>
            </a:r>
          </a:p>
          <a:p>
            <a:pPr>
              <a:buClr>
                <a:srgbClr val="0070C0"/>
              </a:buClr>
            </a:pPr>
            <a:r>
              <a:rPr lang="es-ES" sz="1100" dirty="0" smtClean="0"/>
              <a:t>Historial </a:t>
            </a:r>
            <a:r>
              <a:rPr lang="es-ES" sz="1100" dirty="0" smtClean="0"/>
              <a:t>de consultas: </a:t>
            </a:r>
            <a:r>
              <a:rPr lang="es-ES" sz="1100" b="1" dirty="0" smtClean="0"/>
              <a:t>Incorporamos un historial de eventos a disposición del contribuyentes</a:t>
            </a:r>
            <a:r>
              <a:rPr lang="es-ES" sz="1100" dirty="0" smtClean="0"/>
              <a:t>, los cuales podrán visualizar todas las acciones realizadas sobre ellas, y si las mismas fueron realizadas por el propio contribuyente o un representante/do (imagen adjunta)</a:t>
            </a:r>
          </a:p>
          <a:p>
            <a:pPr>
              <a:buClr>
                <a:srgbClr val="0070C0"/>
              </a:buClr>
            </a:pPr>
            <a:endParaRPr lang="es-ES" sz="1100" dirty="0" smtClean="0"/>
          </a:p>
          <a:p>
            <a:pPr>
              <a:buClr>
                <a:srgbClr val="0070C0"/>
              </a:buClr>
            </a:pPr>
            <a:endParaRPr lang="es-ES" sz="1100" dirty="0" smtClean="0"/>
          </a:p>
          <a:p>
            <a:pPr>
              <a:buClr>
                <a:srgbClr val="0070C0"/>
              </a:buClr>
            </a:pPr>
            <a:endParaRPr lang="es-ES" sz="1100" dirty="0" smtClean="0"/>
          </a:p>
          <a:p>
            <a:pPr>
              <a:buClr>
                <a:srgbClr val="0070C0"/>
              </a:buClr>
            </a:pPr>
            <a:endParaRPr lang="es-ES" sz="1100" dirty="0" smtClean="0"/>
          </a:p>
          <a:p>
            <a:pPr>
              <a:buClr>
                <a:srgbClr val="0070C0"/>
              </a:buClr>
            </a:pPr>
            <a:endParaRPr lang="es-ES" sz="1100" dirty="0" smtClean="0"/>
          </a:p>
          <a:p>
            <a:pPr>
              <a:buClr>
                <a:srgbClr val="0070C0"/>
              </a:buClr>
            </a:pPr>
            <a:endParaRPr lang="es-ES" sz="1100" dirty="0" smtClean="0"/>
          </a:p>
          <a:p>
            <a:pPr>
              <a:buClr>
                <a:srgbClr val="0070C0"/>
              </a:buClr>
            </a:pPr>
            <a:endParaRPr lang="es-ES" sz="1100" dirty="0" smtClean="0"/>
          </a:p>
          <a:p>
            <a:pPr>
              <a:buClr>
                <a:srgbClr val="0070C0"/>
              </a:buClr>
            </a:pPr>
            <a:endParaRPr lang="es-ES" sz="1100" dirty="0" smtClean="0"/>
          </a:p>
          <a:p>
            <a:pPr>
              <a:buClr>
                <a:srgbClr val="0070C0"/>
              </a:buClr>
            </a:pPr>
            <a:endParaRPr lang="es-ES" sz="1100" dirty="0" smtClean="0"/>
          </a:p>
          <a:p>
            <a:pPr>
              <a:buClr>
                <a:srgbClr val="0070C0"/>
              </a:buClr>
            </a:pPr>
            <a:endParaRPr lang="es-ES" sz="1100" dirty="0" smtClean="0"/>
          </a:p>
          <a:p>
            <a:pPr>
              <a:buClr>
                <a:srgbClr val="0070C0"/>
              </a:buClr>
            </a:pPr>
            <a:endParaRPr lang="es-ES" sz="1100" dirty="0" smtClean="0"/>
          </a:p>
          <a:p>
            <a:pPr>
              <a:buClr>
                <a:srgbClr val="0070C0"/>
              </a:buClr>
            </a:pPr>
            <a:endParaRPr lang="es-ES" sz="1100" dirty="0" smtClean="0"/>
          </a:p>
          <a:p>
            <a:pPr>
              <a:buClr>
                <a:srgbClr val="0070C0"/>
              </a:buClr>
            </a:pPr>
            <a:endParaRPr lang="es-ES" sz="1100" dirty="0" smtClean="0"/>
          </a:p>
          <a:p>
            <a:pPr>
              <a:buClr>
                <a:srgbClr val="0070C0"/>
              </a:buClr>
            </a:pPr>
            <a:endParaRPr lang="es-ES" sz="1100" dirty="0" smtClean="0"/>
          </a:p>
          <a:p>
            <a:pPr>
              <a:buClr>
                <a:srgbClr val="0070C0"/>
              </a:buClr>
            </a:pPr>
            <a:endParaRPr lang="es-ES" sz="1100" dirty="0" smtClean="0"/>
          </a:p>
          <a:p>
            <a:pPr>
              <a:buClr>
                <a:srgbClr val="0070C0"/>
              </a:buClr>
            </a:pPr>
            <a:endParaRPr lang="es-ES" sz="1100" dirty="0" smtClean="0"/>
          </a:p>
          <a:p>
            <a:pPr>
              <a:buClr>
                <a:srgbClr val="0070C0"/>
              </a:buClr>
            </a:pPr>
            <a:endParaRPr lang="es-ES" sz="1100" dirty="0" smtClean="0"/>
          </a:p>
          <a:p>
            <a:pPr>
              <a:buClr>
                <a:srgbClr val="0070C0"/>
              </a:buClr>
              <a:buFont typeface="Wingdings" pitchFamily="2" charset="2"/>
              <a:buChar char="v"/>
            </a:pPr>
            <a:r>
              <a:rPr lang="es-ES" sz="1100" b="1" dirty="0" smtClean="0"/>
              <a:t> CALCULADORA BONO DTO 438/2023</a:t>
            </a:r>
            <a:r>
              <a:rPr lang="es-ES" sz="1100" dirty="0" smtClean="0"/>
              <a:t> </a:t>
            </a:r>
          </a:p>
          <a:p>
            <a:pPr>
              <a:buClr>
                <a:srgbClr val="0070C0"/>
              </a:buClr>
            </a:pPr>
            <a:r>
              <a:rPr lang="es-ES" sz="1100" dirty="0" smtClean="0"/>
              <a:t>Se encuentra a disposición de los empleadores de Casas Particulares</a:t>
            </a:r>
            <a:r>
              <a:rPr lang="es-ES" sz="1100" b="1" dirty="0" smtClean="0"/>
              <a:t>, la calculadora para el pago del bono </a:t>
            </a:r>
            <a:r>
              <a:rPr lang="es-ES" sz="1100" b="1" dirty="0" err="1" smtClean="0"/>
              <a:t>Dto</a:t>
            </a:r>
            <a:r>
              <a:rPr lang="es-ES" sz="1100" b="1" dirty="0" smtClean="0"/>
              <a:t> 438/2023. </a:t>
            </a:r>
            <a:r>
              <a:rPr lang="es-ES" sz="1100" b="1" dirty="0" err="1" smtClean="0">
                <a:hlinkClick r:id="rId5"/>
              </a:rPr>
              <a:t>Ingresá</a:t>
            </a:r>
            <a:r>
              <a:rPr lang="es-ES" sz="1100" b="1" dirty="0" smtClean="0">
                <a:hlinkClick r:id="rId5"/>
              </a:rPr>
              <a:t> al Portal de Casas Particulares</a:t>
            </a:r>
            <a:r>
              <a:rPr lang="es-ES" sz="1100" dirty="0" smtClean="0"/>
              <a:t> </a:t>
            </a:r>
          </a:p>
          <a:p>
            <a:endParaRPr lang="es-ES" sz="1100" b="1" dirty="0" smtClean="0"/>
          </a:p>
          <a:p>
            <a:endParaRPr lang="es-ES" sz="1100" b="1" dirty="0" smtClean="0"/>
          </a:p>
          <a:p>
            <a:pPr>
              <a:buClr>
                <a:srgbClr val="0070C0"/>
              </a:buClr>
              <a:buFont typeface="Wingdings" pitchFamily="2" charset="2"/>
              <a:buChar char="v"/>
            </a:pPr>
            <a:r>
              <a:rPr lang="es-ES" sz="1100" b="1" dirty="0" smtClean="0"/>
              <a:t> DATOS BIOMETRICOS </a:t>
            </a:r>
          </a:p>
          <a:p>
            <a:r>
              <a:rPr lang="es-ES" sz="1100" dirty="0" smtClean="0"/>
              <a:t>El 31/08, finalizó la eximición de obligación de registrar los datos biométricos al amparo de lo dispuesto en la RG 4.699. Desde el cronograma establecido, se registraron más de 3 millones de datos biométricos, los cuales en un 96% fueron gestionados a través de la APP MI AFIP. Aquellos ciudadanos no hayan registrado sus datos biométricos, podrán encontrarse con la constancia bloqueada, e inhabilitados para gestionar diversas obligaciones tributarias, aduaneros o impositivas.</a:t>
            </a:r>
          </a:p>
          <a:p>
            <a:pPr algn="just"/>
            <a:endParaRPr lang="es-ES" sz="1100" dirty="0"/>
          </a:p>
        </p:txBody>
      </p:sp>
      <p:sp>
        <p:nvSpPr>
          <p:cNvPr id="11" name="10 CuadroTexto">
            <a:hlinkClick r:id="rId6" action="ppaction://hlinksldjump"/>
          </p:cNvPr>
          <p:cNvSpPr txBox="1"/>
          <p:nvPr/>
        </p:nvSpPr>
        <p:spPr>
          <a:xfrm>
            <a:off x="6227787" y="8831"/>
            <a:ext cx="627351" cy="307777"/>
          </a:xfrm>
          <a:prstGeom prst="rect">
            <a:avLst/>
          </a:prstGeom>
          <a:noFill/>
          <a:ln w="19050">
            <a:solidFill>
              <a:schemeClr val="accent1"/>
            </a:solidFill>
          </a:ln>
        </p:spPr>
        <p:txBody>
          <a:bodyPr wrap="none" rtlCol="0">
            <a:spAutoFit/>
          </a:bodyPr>
          <a:lstStyle/>
          <a:p>
            <a:r>
              <a:rPr lang="es-AR" sz="1400" b="1" i="1" dirty="0" smtClean="0">
                <a:solidFill>
                  <a:schemeClr val="tx2">
                    <a:lumMod val="75000"/>
                  </a:schemeClr>
                </a:solidFill>
                <a:hlinkClick r:id="rId6" action="ppaction://hlinksldjump"/>
              </a:rPr>
              <a:t>Índice</a:t>
            </a:r>
            <a:endParaRPr lang="es-AR" sz="1400" b="1" i="1" dirty="0">
              <a:solidFill>
                <a:schemeClr val="tx2">
                  <a:lumMod val="75000"/>
                </a:schemeClr>
              </a:solidFill>
            </a:endParaRPr>
          </a:p>
        </p:txBody>
      </p:sp>
      <p:sp>
        <p:nvSpPr>
          <p:cNvPr id="4100" name="AutoShape 4" descr="Vuelve el tren Mitre a Retiro: a partir de cuándo y qué ramales - TyC Spor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02" name="AutoShape 6" descr="Vuelve el tren Mitre a Retiro: a partir de cuándo y qué ramales - TyC Spor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04" name="AutoShape 8" descr="Vuelve el tren Mitre a Retiro: a partir de cuándo y qué ramales - TyC Spor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06" name="AutoShape 10" descr="Tr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08" name="AutoShape 12" descr="Tr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10" name="AutoShape 14" descr="Tr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1746" name="Picture 2"/>
          <p:cNvPicPr>
            <a:picLocks noChangeAspect="1" noChangeArrowheads="1"/>
          </p:cNvPicPr>
          <p:nvPr/>
        </p:nvPicPr>
        <p:blipFill>
          <a:blip r:embed="rId7" cstate="print"/>
          <a:srcRect/>
          <a:stretch>
            <a:fillRect/>
          </a:stretch>
        </p:blipFill>
        <p:spPr bwMode="auto">
          <a:xfrm>
            <a:off x="620688" y="4315415"/>
            <a:ext cx="5688632" cy="2581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13692" y="1030789"/>
            <a:ext cx="6858000" cy="1293803"/>
          </a:xfrm>
          <a:prstGeom prst="rect">
            <a:avLst/>
          </a:prstGeom>
        </p:spPr>
      </p:pic>
      <p:pic>
        <p:nvPicPr>
          <p:cNvPr id="15" name="Imagen 14">
            <a:extLst>
              <a:ext uri="{FF2B5EF4-FFF2-40B4-BE49-F238E27FC236}">
                <a16:creationId xmlns:a16="http://schemas.microsoft.com/office/drawing/2014/main" id="{DBEE9456-EDC8-7168-795E-7AF079A9765E}"/>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5179231" y="7592226"/>
            <a:ext cx="1326599" cy="1365589"/>
          </a:xfrm>
          <a:prstGeom prst="rect">
            <a:avLst/>
          </a:prstGeom>
        </p:spPr>
      </p:pic>
      <p:sp>
        <p:nvSpPr>
          <p:cNvPr id="20" name="12 Rectángulo"/>
          <p:cNvSpPr/>
          <p:nvPr/>
        </p:nvSpPr>
        <p:spPr>
          <a:xfrm>
            <a:off x="-27384" y="632520"/>
            <a:ext cx="6885384" cy="5940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703196" y="717060"/>
            <a:ext cx="5072098" cy="400110"/>
          </a:xfrm>
          <a:prstGeom prst="rect">
            <a:avLst/>
          </a:prstGeom>
          <a:noFill/>
        </p:spPr>
        <p:txBody>
          <a:bodyPr wrap="square" rtlCol="0">
            <a:spAutoFit/>
          </a:bodyPr>
          <a:lstStyle/>
          <a:p>
            <a:r>
              <a:rPr lang="es-ES" sz="2000" b="1" dirty="0" smtClean="0">
                <a:solidFill>
                  <a:schemeClr val="bg1"/>
                </a:solidFill>
              </a:rPr>
              <a:t>Noticias</a:t>
            </a:r>
            <a:endParaRPr lang="es-ES" sz="2000" b="1" dirty="0">
              <a:solidFill>
                <a:schemeClr val="bg1"/>
              </a:solidFill>
            </a:endParaRPr>
          </a:p>
        </p:txBody>
      </p:sp>
      <p:sp>
        <p:nvSpPr>
          <p:cNvPr id="12" name="8 Rectángulo"/>
          <p:cNvSpPr/>
          <p:nvPr/>
        </p:nvSpPr>
        <p:spPr>
          <a:xfrm>
            <a:off x="0" y="9345488"/>
            <a:ext cx="6858000" cy="560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9 CuadroTexto"/>
          <p:cNvSpPr txBox="1"/>
          <p:nvPr/>
        </p:nvSpPr>
        <p:spPr>
          <a:xfrm>
            <a:off x="1678769" y="9487244"/>
            <a:ext cx="3500462" cy="276999"/>
          </a:xfrm>
          <a:prstGeom prst="rect">
            <a:avLst/>
          </a:prstGeom>
          <a:noFill/>
        </p:spPr>
        <p:txBody>
          <a:bodyPr wrap="square" rtlCol="0">
            <a:spAutoFit/>
          </a:bodyPr>
          <a:lstStyle/>
          <a:p>
            <a:r>
              <a:rPr lang="es-ES" sz="1200" b="1" dirty="0" smtClean="0">
                <a:solidFill>
                  <a:schemeClr val="bg1"/>
                </a:solidFill>
              </a:rPr>
              <a:t>ADMINISTRACIÓN </a:t>
            </a:r>
            <a:r>
              <a:rPr lang="es-ES" sz="1200" b="1" dirty="0">
                <a:solidFill>
                  <a:schemeClr val="bg1"/>
                </a:solidFill>
              </a:rPr>
              <a:t>FEDERAL DE INGRESOS PUBLICOS </a:t>
            </a:r>
          </a:p>
        </p:txBody>
      </p:sp>
      <p:pic>
        <p:nvPicPr>
          <p:cNvPr id="21" name="20 Imagen" descr="logo-subdir-Serv-Contribuyente.jpg"/>
          <p:cNvPicPr>
            <a:picLocks noChangeAspect="1"/>
          </p:cNvPicPr>
          <p:nvPr/>
        </p:nvPicPr>
        <p:blipFill>
          <a:blip r:embed="rId4" cstate="print"/>
          <a:stretch>
            <a:fillRect/>
          </a:stretch>
        </p:blipFill>
        <p:spPr>
          <a:xfrm>
            <a:off x="285728" y="56456"/>
            <a:ext cx="4209615" cy="571504"/>
          </a:xfrm>
          <a:prstGeom prst="rect">
            <a:avLst/>
          </a:prstGeom>
        </p:spPr>
      </p:pic>
      <p:sp>
        <p:nvSpPr>
          <p:cNvPr id="18" name="17 Rectángulo"/>
          <p:cNvSpPr/>
          <p:nvPr/>
        </p:nvSpPr>
        <p:spPr>
          <a:xfrm>
            <a:off x="116632" y="2360712"/>
            <a:ext cx="6647048" cy="7598362"/>
          </a:xfrm>
          <a:prstGeom prst="rect">
            <a:avLst/>
          </a:prstGeom>
        </p:spPr>
        <p:txBody>
          <a:bodyPr wrap="square">
            <a:spAutoFit/>
          </a:bodyPr>
          <a:lstStyle/>
          <a:p>
            <a:pPr algn="ctr">
              <a:lnSpc>
                <a:spcPct val="114000"/>
              </a:lnSpc>
              <a:spcAft>
                <a:spcPts val="1200"/>
              </a:spcAft>
            </a:pPr>
            <a:r>
              <a:rPr lang="es-ES" sz="1700" b="1" dirty="0" smtClean="0"/>
              <a:t>Vencimientos del mes</a:t>
            </a:r>
          </a:p>
          <a:p>
            <a:pPr algn="ctr">
              <a:lnSpc>
                <a:spcPct val="114000"/>
              </a:lnSpc>
              <a:spcAft>
                <a:spcPts val="1200"/>
              </a:spcAft>
            </a:pPr>
            <a:endParaRPr lang="es-ES" sz="100" b="1" dirty="0" smtClean="0"/>
          </a:p>
          <a:p>
            <a:pPr algn="just"/>
            <a:r>
              <a:rPr lang="es-ES" sz="1100" dirty="0" smtClean="0"/>
              <a:t>El cumplimiento voluntario contribuye a la disminución de costos, evitando el pago de intereses y multas. Con el fin de facilitarlo, se resumen más abajo los principales vencimientos de este mes para autónomos, </a:t>
            </a:r>
            <a:r>
              <a:rPr lang="es-ES" sz="1100" dirty="0" err="1" smtClean="0"/>
              <a:t>monotributistas</a:t>
            </a:r>
            <a:r>
              <a:rPr lang="es-ES" sz="1100" dirty="0" smtClean="0"/>
              <a:t>, casas particulares, empleadores, Ganancias y Bienes Personales, IVA y Libro de IVA Digital.</a:t>
            </a:r>
            <a:br>
              <a:rPr lang="es-ES" sz="1100" dirty="0" smtClean="0"/>
            </a:br>
            <a:r>
              <a:rPr lang="es-ES" sz="1100" dirty="0" smtClean="0"/>
              <a:t/>
            </a:r>
            <a:br>
              <a:rPr lang="es-ES" sz="1100" dirty="0" smtClean="0"/>
            </a:br>
            <a:r>
              <a:rPr lang="es-ES" sz="1100" b="1" dirty="0" smtClean="0"/>
              <a:t>Formas de pago:</a:t>
            </a:r>
          </a:p>
          <a:p>
            <a:pPr algn="just"/>
            <a:endParaRPr lang="es-ES" sz="1100" b="1" dirty="0" smtClean="0"/>
          </a:p>
          <a:p>
            <a:pPr algn="just"/>
            <a:r>
              <a:rPr lang="es-ES" sz="1100" dirty="0" smtClean="0"/>
              <a:t>En la sección </a:t>
            </a:r>
            <a:r>
              <a:rPr lang="es-ES" sz="1100" b="1" dirty="0" smtClean="0"/>
              <a:t>“</a:t>
            </a:r>
            <a:r>
              <a:rPr lang="es-ES" sz="1100" b="1" dirty="0" smtClean="0">
                <a:hlinkClick r:id="rId5"/>
              </a:rPr>
              <a:t>¿Cómo puedo pagar?” del </a:t>
            </a:r>
            <a:r>
              <a:rPr lang="es-ES" sz="1100" b="1" dirty="0" err="1" smtClean="0">
                <a:hlinkClick r:id="rId5"/>
              </a:rPr>
              <a:t>micrositio</a:t>
            </a:r>
            <a:r>
              <a:rPr lang="es-ES" sz="1100" b="1" dirty="0" smtClean="0">
                <a:hlinkClick r:id="rId5"/>
              </a:rPr>
              <a:t> Formas de pago</a:t>
            </a:r>
            <a:r>
              <a:rPr lang="es-ES" sz="1100" dirty="0" smtClean="0"/>
              <a:t> se detallan las modalidades de pago electrónico vigente para cada obligación. También se puede abonar mediante la </a:t>
            </a:r>
            <a:r>
              <a:rPr lang="es-ES" sz="1100" b="1" dirty="0" smtClean="0">
                <a:hlinkClick r:id="rId6"/>
              </a:rPr>
              <a:t>Billetera Electrónica</a:t>
            </a:r>
            <a:r>
              <a:rPr lang="es-ES" sz="1100" dirty="0" smtClean="0"/>
              <a:t>, la modalidad que permite cargar fondos por </a:t>
            </a:r>
            <a:r>
              <a:rPr lang="es-ES" sz="1100" dirty="0" err="1" smtClean="0"/>
              <a:t>homebanking</a:t>
            </a:r>
            <a:r>
              <a:rPr lang="es-ES" sz="1100" dirty="0" smtClean="0"/>
              <a:t>, desde este mismo sitio web, o por transferencia bancaria internacional, indicando únicamente una CUIT y el monto a transferir.</a:t>
            </a:r>
          </a:p>
          <a:p>
            <a:pPr algn="just"/>
            <a:endParaRPr lang="es-ES" sz="1100" dirty="0" smtClean="0"/>
          </a:p>
          <a:p>
            <a:pPr algn="just"/>
            <a:endParaRPr lang="es-ES" sz="1100" dirty="0" smtClean="0"/>
          </a:p>
          <a:p>
            <a:pPr algn="just"/>
            <a:endParaRPr lang="es-ES" sz="1100" dirty="0" smtClean="0"/>
          </a:p>
          <a:p>
            <a:pPr algn="just"/>
            <a:endParaRPr lang="es-ES" sz="1100" dirty="0" smtClean="0"/>
          </a:p>
          <a:p>
            <a:pPr algn="just"/>
            <a:endParaRPr lang="es-ES" sz="1100" dirty="0" smtClean="0"/>
          </a:p>
          <a:p>
            <a:pPr algn="just"/>
            <a:endParaRPr lang="es-ES" sz="1100" dirty="0" smtClean="0"/>
          </a:p>
          <a:p>
            <a:pPr algn="just"/>
            <a:endParaRPr lang="es-ES" sz="1100" dirty="0" smtClean="0"/>
          </a:p>
          <a:p>
            <a:pPr algn="just"/>
            <a:endParaRPr lang="es-ES" sz="1100" dirty="0" smtClean="0">
              <a:solidFill>
                <a:schemeClr val="accent1">
                  <a:lumMod val="50000"/>
                </a:schemeClr>
              </a:solidFill>
            </a:endParaRPr>
          </a:p>
          <a:p>
            <a:pPr algn="just"/>
            <a:endParaRPr lang="es-ES" sz="1100" dirty="0" smtClean="0">
              <a:solidFill>
                <a:schemeClr val="accent1">
                  <a:lumMod val="50000"/>
                </a:schemeClr>
              </a:solidFill>
            </a:endParaRPr>
          </a:p>
          <a:p>
            <a:pPr algn="just"/>
            <a:endParaRPr lang="es-ES" sz="1100" dirty="0" smtClean="0">
              <a:solidFill>
                <a:schemeClr val="accent1">
                  <a:lumMod val="50000"/>
                </a:schemeClr>
              </a:solidFill>
            </a:endParaRPr>
          </a:p>
          <a:p>
            <a:pPr algn="just"/>
            <a:endParaRPr lang="es-ES" sz="1100" dirty="0" smtClean="0">
              <a:solidFill>
                <a:schemeClr val="accent1">
                  <a:lumMod val="50000"/>
                </a:schemeClr>
              </a:solidFill>
            </a:endParaRPr>
          </a:p>
          <a:p>
            <a:pPr algn="just"/>
            <a:endParaRPr lang="es-ES" sz="1100" dirty="0" smtClean="0">
              <a:solidFill>
                <a:schemeClr val="accent1">
                  <a:lumMod val="50000"/>
                </a:schemeClr>
              </a:solidFill>
            </a:endParaRPr>
          </a:p>
          <a:p>
            <a:pPr algn="just"/>
            <a:endParaRPr lang="es-ES" sz="1100" dirty="0" smtClean="0">
              <a:solidFill>
                <a:schemeClr val="accent1">
                  <a:lumMod val="50000"/>
                </a:schemeClr>
              </a:solidFill>
            </a:endParaRPr>
          </a:p>
          <a:p>
            <a:pPr algn="just"/>
            <a:endParaRPr lang="es-ES" sz="1100" dirty="0" smtClean="0">
              <a:solidFill>
                <a:schemeClr val="accent1">
                  <a:lumMod val="50000"/>
                </a:schemeClr>
              </a:solidFill>
            </a:endParaRPr>
          </a:p>
          <a:p>
            <a:pPr algn="just"/>
            <a:endParaRPr lang="es-ES" sz="1100" dirty="0" smtClean="0">
              <a:solidFill>
                <a:schemeClr val="accent1">
                  <a:lumMod val="50000"/>
                </a:schemeClr>
              </a:solidFill>
            </a:endParaRPr>
          </a:p>
          <a:p>
            <a:pPr algn="just"/>
            <a:endParaRPr lang="es-ES" sz="1100" dirty="0" smtClean="0">
              <a:solidFill>
                <a:schemeClr val="accent1">
                  <a:lumMod val="50000"/>
                </a:schemeClr>
              </a:solidFill>
            </a:endParaRPr>
          </a:p>
          <a:p>
            <a:pPr algn="just"/>
            <a:endParaRPr lang="es-ES" sz="1100" dirty="0" smtClean="0">
              <a:solidFill>
                <a:schemeClr val="accent1">
                  <a:lumMod val="50000"/>
                </a:schemeClr>
              </a:solidFill>
            </a:endParaRPr>
          </a:p>
          <a:p>
            <a:pPr algn="just"/>
            <a:endParaRPr lang="es-ES" sz="1100" dirty="0" smtClean="0">
              <a:solidFill>
                <a:schemeClr val="accent1">
                  <a:lumMod val="50000"/>
                </a:schemeClr>
              </a:solidFill>
            </a:endParaRPr>
          </a:p>
          <a:p>
            <a:pPr algn="just"/>
            <a:endParaRPr lang="es-ES" sz="1100" dirty="0" smtClean="0">
              <a:solidFill>
                <a:schemeClr val="accent1">
                  <a:lumMod val="50000"/>
                </a:schemeClr>
              </a:solidFill>
            </a:endParaRPr>
          </a:p>
          <a:p>
            <a:pPr algn="just"/>
            <a:endParaRPr lang="es-ES" sz="1100" dirty="0" smtClean="0">
              <a:solidFill>
                <a:schemeClr val="accent1">
                  <a:lumMod val="50000"/>
                </a:schemeClr>
              </a:solidFill>
            </a:endParaRPr>
          </a:p>
          <a:p>
            <a:pPr algn="just"/>
            <a:endParaRPr lang="es-ES" sz="1100" dirty="0" smtClean="0">
              <a:solidFill>
                <a:schemeClr val="accent1">
                  <a:lumMod val="50000"/>
                </a:schemeClr>
              </a:solidFill>
            </a:endParaRPr>
          </a:p>
          <a:p>
            <a:pPr algn="just"/>
            <a:endParaRPr lang="es-ES" sz="1100" dirty="0" smtClean="0">
              <a:solidFill>
                <a:schemeClr val="accent1">
                  <a:lumMod val="50000"/>
                </a:schemeClr>
              </a:solidFill>
            </a:endParaRPr>
          </a:p>
          <a:p>
            <a:pPr algn="just"/>
            <a:endParaRPr lang="es-ES" sz="1100" dirty="0" smtClean="0">
              <a:solidFill>
                <a:schemeClr val="accent1">
                  <a:lumMod val="50000"/>
                </a:schemeClr>
              </a:solidFill>
            </a:endParaRPr>
          </a:p>
          <a:p>
            <a:pPr algn="just"/>
            <a:endParaRPr lang="es-ES" sz="1100" dirty="0" smtClean="0">
              <a:solidFill>
                <a:schemeClr val="accent1">
                  <a:lumMod val="50000"/>
                </a:schemeClr>
              </a:solidFill>
            </a:endParaRPr>
          </a:p>
          <a:p>
            <a:pPr algn="just"/>
            <a:endParaRPr lang="es-ES" sz="1100" dirty="0" smtClean="0">
              <a:solidFill>
                <a:schemeClr val="accent1">
                  <a:lumMod val="50000"/>
                </a:schemeClr>
              </a:solidFill>
            </a:endParaRPr>
          </a:p>
          <a:p>
            <a:pPr algn="just"/>
            <a:endParaRPr lang="es-ES" sz="1100" dirty="0" smtClean="0">
              <a:solidFill>
                <a:schemeClr val="accent1">
                  <a:lumMod val="50000"/>
                </a:schemeClr>
              </a:solidFill>
            </a:endParaRPr>
          </a:p>
          <a:p>
            <a:pPr algn="just"/>
            <a:endParaRPr lang="es-ES" sz="1100" dirty="0" smtClean="0">
              <a:solidFill>
                <a:schemeClr val="accent1">
                  <a:lumMod val="50000"/>
                </a:schemeClr>
              </a:solidFill>
            </a:endParaRPr>
          </a:p>
          <a:p>
            <a:pPr algn="just"/>
            <a:endParaRPr lang="es-ES" sz="1100" dirty="0" smtClean="0">
              <a:solidFill>
                <a:schemeClr val="accent1">
                  <a:lumMod val="50000"/>
                </a:schemeClr>
              </a:solidFill>
            </a:endParaRPr>
          </a:p>
          <a:p>
            <a:pPr algn="just"/>
            <a:endParaRPr lang="es-ES" sz="1100" dirty="0" smtClean="0">
              <a:solidFill>
                <a:schemeClr val="accent1">
                  <a:lumMod val="50000"/>
                </a:schemeClr>
              </a:solidFill>
            </a:endParaRPr>
          </a:p>
        </p:txBody>
      </p:sp>
      <p:sp>
        <p:nvSpPr>
          <p:cNvPr id="11" name="10 CuadroTexto">
            <a:hlinkClick r:id="rId7" action="ppaction://hlinksldjump"/>
          </p:cNvPr>
          <p:cNvSpPr txBox="1"/>
          <p:nvPr/>
        </p:nvSpPr>
        <p:spPr>
          <a:xfrm>
            <a:off x="6227787" y="8831"/>
            <a:ext cx="627351" cy="307777"/>
          </a:xfrm>
          <a:prstGeom prst="rect">
            <a:avLst/>
          </a:prstGeom>
          <a:noFill/>
          <a:ln w="19050">
            <a:solidFill>
              <a:schemeClr val="accent1"/>
            </a:solidFill>
          </a:ln>
        </p:spPr>
        <p:txBody>
          <a:bodyPr wrap="none" rtlCol="0">
            <a:spAutoFit/>
          </a:bodyPr>
          <a:lstStyle/>
          <a:p>
            <a:r>
              <a:rPr lang="es-AR" sz="1400" b="1" i="1" smtClean="0">
                <a:solidFill>
                  <a:schemeClr val="tx2">
                    <a:lumMod val="75000"/>
                  </a:schemeClr>
                </a:solidFill>
              </a:rPr>
              <a:t>Índice</a:t>
            </a:r>
            <a:endParaRPr lang="es-AR" sz="1400" b="1" i="1">
              <a:solidFill>
                <a:schemeClr val="tx2">
                  <a:lumMod val="75000"/>
                </a:schemeClr>
              </a:solidFill>
            </a:endParaRPr>
          </a:p>
        </p:txBody>
      </p:sp>
      <p:graphicFrame>
        <p:nvGraphicFramePr>
          <p:cNvPr id="27" name="26 Tabla"/>
          <p:cNvGraphicFramePr>
            <a:graphicFrameLocks noGrp="1"/>
          </p:cNvGraphicFramePr>
          <p:nvPr/>
        </p:nvGraphicFramePr>
        <p:xfrm>
          <a:off x="2646288" y="4953000"/>
          <a:ext cx="1574800" cy="1644000"/>
        </p:xfrm>
        <a:graphic>
          <a:graphicData uri="http://schemas.openxmlformats.org/drawingml/2006/table">
            <a:tbl>
              <a:tblPr/>
              <a:tblGrid>
                <a:gridCol w="787400">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tblGrid>
              <a:tr h="350520">
                <a:tc>
                  <a:txBody>
                    <a:bodyPr/>
                    <a:lstStyle/>
                    <a:p>
                      <a:pPr algn="ctr" fontAlgn="ctr"/>
                      <a:r>
                        <a:rPr lang="es-ES" sz="1050" b="1" i="0" u="none" strike="noStrike" dirty="0">
                          <a:solidFill>
                            <a:srgbClr val="000000"/>
                          </a:solidFill>
                          <a:latin typeface="Calibri"/>
                        </a:rPr>
                        <a:t>Empleadores</a:t>
                      </a:r>
                    </a:p>
                  </a:txBody>
                  <a:tcPr marL="7620" marR="7620" marT="7620" marB="0" anchor="ctr">
                    <a:lnL w="12700" cap="flat" cmpd="sng" algn="ctr">
                      <a:solidFill>
                        <a:srgbClr val="041D28"/>
                      </a:solidFill>
                      <a:prstDash val="solid"/>
                      <a:round/>
                      <a:headEnd type="none" w="med" len="med"/>
                      <a:tailEnd type="none" w="med" len="med"/>
                    </a:lnL>
                    <a:lnR w="12700" cap="flat" cmpd="sng" algn="ctr">
                      <a:solidFill>
                        <a:srgbClr val="041D28"/>
                      </a:solidFill>
                      <a:prstDash val="solid"/>
                      <a:round/>
                      <a:headEnd type="none" w="med" len="med"/>
                      <a:tailEnd type="none" w="med" len="med"/>
                    </a:lnR>
                    <a:lnT w="12700" cap="flat" cmpd="sng" algn="ctr">
                      <a:solidFill>
                        <a:srgbClr val="041D28"/>
                      </a:solidFill>
                      <a:prstDash val="solid"/>
                      <a:round/>
                      <a:headEnd type="none" w="med" len="med"/>
                      <a:tailEnd type="none" w="med" len="med"/>
                    </a:lnT>
                    <a:lnB w="12700" cap="flat" cmpd="sng" algn="ctr">
                      <a:solidFill>
                        <a:srgbClr val="041D28"/>
                      </a:solidFill>
                      <a:prstDash val="solid"/>
                      <a:round/>
                      <a:headEnd type="none" w="med" len="med"/>
                      <a:tailEnd type="none" w="med" len="med"/>
                    </a:lnB>
                    <a:solidFill>
                      <a:srgbClr val="93D2ED"/>
                    </a:solidFill>
                  </a:tcPr>
                </a:tc>
                <a:tc>
                  <a:txBody>
                    <a:bodyPr/>
                    <a:lstStyle/>
                    <a:p>
                      <a:pPr algn="ctr" fontAlgn="ctr"/>
                      <a:r>
                        <a:rPr lang="es-ES" sz="1050" b="1" i="0" u="none" strike="noStrike" dirty="0">
                          <a:solidFill>
                            <a:srgbClr val="000000"/>
                          </a:solidFill>
                          <a:latin typeface="Calibri"/>
                        </a:rPr>
                        <a:t>Lunes 11</a:t>
                      </a:r>
                    </a:p>
                  </a:txBody>
                  <a:tcPr marL="7620" marR="7620" marT="7620" marB="0" anchor="ctr">
                    <a:lnL w="12700" cap="flat" cmpd="sng" algn="ctr">
                      <a:solidFill>
                        <a:srgbClr val="041D28"/>
                      </a:solidFill>
                      <a:prstDash val="solid"/>
                      <a:round/>
                      <a:headEnd type="none" w="med" len="med"/>
                      <a:tailEnd type="none" w="med" len="med"/>
                    </a:lnL>
                    <a:lnR w="12700" cap="flat" cmpd="sng" algn="ctr">
                      <a:solidFill>
                        <a:srgbClr val="041D28"/>
                      </a:solidFill>
                      <a:prstDash val="solid"/>
                      <a:round/>
                      <a:headEnd type="none" w="med" len="med"/>
                      <a:tailEnd type="none" w="med" len="med"/>
                    </a:lnR>
                    <a:lnT w="12700" cap="flat" cmpd="sng" algn="ctr">
                      <a:solidFill>
                        <a:srgbClr val="041D28"/>
                      </a:solidFill>
                      <a:prstDash val="solid"/>
                      <a:round/>
                      <a:headEnd type="none" w="med" len="med"/>
                      <a:tailEnd type="none" w="med" len="med"/>
                    </a:lnT>
                    <a:lnB w="12700" cap="flat" cmpd="sng" algn="ctr">
                      <a:solidFill>
                        <a:srgbClr val="041D28"/>
                      </a:solidFill>
                      <a:prstDash val="solid"/>
                      <a:round/>
                      <a:headEnd type="none" w="med" len="med"/>
                      <a:tailEnd type="none" w="med" len="med"/>
                    </a:lnB>
                    <a:solidFill>
                      <a:srgbClr val="93D2ED"/>
                    </a:solidFill>
                  </a:tcPr>
                </a:tc>
                <a:extLst>
                  <a:ext uri="{0D108BD9-81ED-4DB2-BD59-A6C34878D82A}">
                    <a16:rowId xmlns:a16="http://schemas.microsoft.com/office/drawing/2014/main" val="10000"/>
                  </a:ext>
                </a:extLst>
              </a:tr>
              <a:tr h="358140">
                <a:tc gridSpan="2">
                  <a:txBody>
                    <a:bodyPr/>
                    <a:lstStyle/>
                    <a:p>
                      <a:pPr algn="ctr" fontAlgn="b"/>
                      <a:r>
                        <a:rPr lang="es-ES" sz="1050" b="0" i="0" u="none" strike="noStrike" dirty="0">
                          <a:solidFill>
                            <a:srgbClr val="000000"/>
                          </a:solidFill>
                          <a:latin typeface="Calibri"/>
                        </a:rPr>
                        <a:t>Presentación y pago de declaración jurada</a:t>
                      </a:r>
                    </a:p>
                  </a:txBody>
                  <a:tcPr marL="7620" marR="7620" marT="7620" marB="0" anchor="b">
                    <a:lnL w="12700" cap="flat" cmpd="sng" algn="ctr">
                      <a:solidFill>
                        <a:srgbClr val="041D28"/>
                      </a:solidFill>
                      <a:prstDash val="solid"/>
                      <a:round/>
                      <a:headEnd type="none" w="med" len="med"/>
                      <a:tailEnd type="none" w="med" len="med"/>
                    </a:lnL>
                    <a:lnR w="12700" cap="flat" cmpd="sng" algn="ctr">
                      <a:solidFill>
                        <a:srgbClr val="041D28"/>
                      </a:solidFill>
                      <a:prstDash val="solid"/>
                      <a:round/>
                      <a:headEnd type="none" w="med" len="med"/>
                      <a:tailEnd type="none" w="med" len="med"/>
                    </a:lnR>
                    <a:lnT w="12700" cap="flat" cmpd="sng" algn="ctr">
                      <a:solidFill>
                        <a:srgbClr val="041D28"/>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0001"/>
                  </a:ext>
                </a:extLst>
              </a:tr>
              <a:tr h="371460">
                <a:tc>
                  <a:txBody>
                    <a:bodyPr/>
                    <a:lstStyle/>
                    <a:p>
                      <a:pPr algn="ctr" fontAlgn="ctr"/>
                      <a:r>
                        <a:rPr lang="es-ES" sz="1050" b="1" i="0" u="none" strike="noStrike" dirty="0">
                          <a:solidFill>
                            <a:srgbClr val="000000"/>
                          </a:solidFill>
                          <a:latin typeface="Calibri"/>
                        </a:rPr>
                        <a:t>Terminación de CUIT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F6FB"/>
                    </a:solidFill>
                  </a:tcPr>
                </a:tc>
                <a:tc>
                  <a:txBody>
                    <a:bodyPr/>
                    <a:lstStyle/>
                    <a:p>
                      <a:pPr algn="ctr" fontAlgn="ctr"/>
                      <a:r>
                        <a:rPr lang="es-ES" sz="1050" b="1" i="0" u="none" strike="noStrike" dirty="0">
                          <a:solidFill>
                            <a:srgbClr val="000000"/>
                          </a:solidFill>
                          <a:latin typeface="Calibri"/>
                        </a:rPr>
                        <a:t>Fecha de Vencimiento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41D28"/>
                      </a:solidFill>
                      <a:prstDash val="solid"/>
                      <a:round/>
                      <a:headEnd type="none" w="med" len="med"/>
                      <a:tailEnd type="none" w="med" len="med"/>
                    </a:lnR>
                    <a:lnT w="12700" cap="flat" cmpd="sng" algn="ctr">
                      <a:solidFill>
                        <a:srgbClr val="041D2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F6FB"/>
                    </a:solidFill>
                  </a:tcPr>
                </a:tc>
                <a:extLst>
                  <a:ext uri="{0D108BD9-81ED-4DB2-BD59-A6C34878D82A}">
                    <a16:rowId xmlns:a16="http://schemas.microsoft.com/office/drawing/2014/main" val="10002"/>
                  </a:ext>
                </a:extLst>
              </a:tr>
              <a:tr h="182880">
                <a:tc>
                  <a:txBody>
                    <a:bodyPr/>
                    <a:lstStyle/>
                    <a:p>
                      <a:pPr algn="ctr" fontAlgn="t"/>
                      <a:r>
                        <a:rPr lang="es-ES" sz="1050" b="0" i="0" u="none" strike="noStrike">
                          <a:solidFill>
                            <a:srgbClr val="000000"/>
                          </a:solidFill>
                          <a:latin typeface="Calibri"/>
                        </a:rPr>
                        <a:t>0-1-2-3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50" b="0" i="0" u="none" strike="noStrike">
                          <a:solidFill>
                            <a:srgbClr val="000000"/>
                          </a:solidFill>
                          <a:latin typeface="Calibri"/>
                        </a:rPr>
                        <a:t>11/9/2023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ctr" fontAlgn="t"/>
                      <a:r>
                        <a:rPr lang="es-ES" sz="1050" b="0" i="0" u="none" strike="noStrike">
                          <a:solidFill>
                            <a:srgbClr val="000000"/>
                          </a:solidFill>
                          <a:latin typeface="Calibri"/>
                        </a:rPr>
                        <a:t>4-5-6</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50" b="0" i="0" u="none" strike="noStrike">
                          <a:solidFill>
                            <a:srgbClr val="000000"/>
                          </a:solidFill>
                          <a:latin typeface="Calibri"/>
                        </a:rPr>
                        <a:t>12/9/2023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ctr" fontAlgn="t"/>
                      <a:r>
                        <a:rPr lang="es-ES" sz="1050" b="0" i="0" u="none" strike="noStrike">
                          <a:solidFill>
                            <a:srgbClr val="000000"/>
                          </a:solidFill>
                          <a:latin typeface="Calibri"/>
                        </a:rPr>
                        <a:t>7-8-9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050" b="0" i="0" u="none" strike="noStrike" dirty="0">
                          <a:solidFill>
                            <a:srgbClr val="000000"/>
                          </a:solidFill>
                          <a:latin typeface="Calibri"/>
                        </a:rPr>
                        <a:t>13/9/2023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28" name="27 Tabla"/>
          <p:cNvGraphicFramePr>
            <a:graphicFrameLocks noGrp="1"/>
          </p:cNvGraphicFramePr>
          <p:nvPr/>
        </p:nvGraphicFramePr>
        <p:xfrm>
          <a:off x="558056" y="4953000"/>
          <a:ext cx="1574800" cy="1512168"/>
        </p:xfrm>
        <a:graphic>
          <a:graphicData uri="http://schemas.openxmlformats.org/drawingml/2006/table">
            <a:tbl>
              <a:tblPr/>
              <a:tblGrid>
                <a:gridCol w="787400">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tblGrid>
              <a:tr h="309750">
                <a:tc>
                  <a:txBody>
                    <a:bodyPr/>
                    <a:lstStyle/>
                    <a:p>
                      <a:pPr algn="ctr" fontAlgn="b"/>
                      <a:r>
                        <a:rPr lang="es-ES" sz="1050" b="1" i="0" u="none" strike="noStrike" dirty="0">
                          <a:solidFill>
                            <a:srgbClr val="000000"/>
                          </a:solidFill>
                          <a:latin typeface="Calibri"/>
                        </a:rPr>
                        <a:t>Casas Particulares</a:t>
                      </a:r>
                    </a:p>
                  </a:txBody>
                  <a:tcPr marL="7620" marR="7620" marT="7620" marB="0" anchor="b">
                    <a:lnL w="12700" cap="flat" cmpd="sng" algn="ctr">
                      <a:solidFill>
                        <a:srgbClr val="041D28"/>
                      </a:solidFill>
                      <a:prstDash val="solid"/>
                      <a:round/>
                      <a:headEnd type="none" w="med" len="med"/>
                      <a:tailEnd type="none" w="med" len="med"/>
                    </a:lnL>
                    <a:lnR w="12700" cap="flat" cmpd="sng" algn="ctr">
                      <a:solidFill>
                        <a:srgbClr val="041D28"/>
                      </a:solidFill>
                      <a:prstDash val="solid"/>
                      <a:round/>
                      <a:headEnd type="none" w="med" len="med"/>
                      <a:tailEnd type="none" w="med" len="med"/>
                    </a:lnR>
                    <a:lnT w="12700" cap="flat" cmpd="sng" algn="ctr">
                      <a:solidFill>
                        <a:srgbClr val="041D28"/>
                      </a:solidFill>
                      <a:prstDash val="solid"/>
                      <a:round/>
                      <a:headEnd type="none" w="med" len="med"/>
                      <a:tailEnd type="none" w="med" len="med"/>
                    </a:lnT>
                    <a:lnB w="12700" cap="flat" cmpd="sng" algn="ctr">
                      <a:solidFill>
                        <a:srgbClr val="041D28"/>
                      </a:solidFill>
                      <a:prstDash val="solid"/>
                      <a:round/>
                      <a:headEnd type="none" w="med" len="med"/>
                      <a:tailEnd type="none" w="med" len="med"/>
                    </a:lnB>
                    <a:solidFill>
                      <a:srgbClr val="93D2ED"/>
                    </a:solidFill>
                  </a:tcPr>
                </a:tc>
                <a:tc>
                  <a:txBody>
                    <a:bodyPr/>
                    <a:lstStyle/>
                    <a:p>
                      <a:pPr algn="ctr" fontAlgn="ctr"/>
                      <a:r>
                        <a:rPr lang="es-ES" sz="1050" b="1" i="0" u="none" strike="noStrike" dirty="0">
                          <a:solidFill>
                            <a:srgbClr val="000000"/>
                          </a:solidFill>
                          <a:latin typeface="Calibri"/>
                        </a:rPr>
                        <a:t>Lunes 11</a:t>
                      </a:r>
                    </a:p>
                  </a:txBody>
                  <a:tcPr marL="7620" marR="7620" marT="7620" marB="0" anchor="ctr">
                    <a:lnL w="12700" cap="flat" cmpd="sng" algn="ctr">
                      <a:solidFill>
                        <a:srgbClr val="041D28"/>
                      </a:solidFill>
                      <a:prstDash val="solid"/>
                      <a:round/>
                      <a:headEnd type="none" w="med" len="med"/>
                      <a:tailEnd type="none" w="med" len="med"/>
                    </a:lnL>
                    <a:lnR w="12700" cap="flat" cmpd="sng" algn="ctr">
                      <a:solidFill>
                        <a:srgbClr val="041D28"/>
                      </a:solidFill>
                      <a:prstDash val="solid"/>
                      <a:round/>
                      <a:headEnd type="none" w="med" len="med"/>
                      <a:tailEnd type="none" w="med" len="med"/>
                    </a:lnR>
                    <a:lnT w="12700" cap="flat" cmpd="sng" algn="ctr">
                      <a:solidFill>
                        <a:srgbClr val="041D28"/>
                      </a:solidFill>
                      <a:prstDash val="solid"/>
                      <a:round/>
                      <a:headEnd type="none" w="med" len="med"/>
                      <a:tailEnd type="none" w="med" len="med"/>
                    </a:lnT>
                    <a:lnB w="12700" cap="flat" cmpd="sng" algn="ctr">
                      <a:solidFill>
                        <a:srgbClr val="041D28"/>
                      </a:solidFill>
                      <a:prstDash val="solid"/>
                      <a:round/>
                      <a:headEnd type="none" w="med" len="med"/>
                      <a:tailEnd type="none" w="med" len="med"/>
                    </a:lnB>
                    <a:solidFill>
                      <a:srgbClr val="93D2ED"/>
                    </a:solidFill>
                  </a:tcPr>
                </a:tc>
                <a:extLst>
                  <a:ext uri="{0D108BD9-81ED-4DB2-BD59-A6C34878D82A}">
                    <a16:rowId xmlns:a16="http://schemas.microsoft.com/office/drawing/2014/main" val="10000"/>
                  </a:ext>
                </a:extLst>
              </a:tr>
              <a:tr h="474509">
                <a:tc gridSpan="2">
                  <a:txBody>
                    <a:bodyPr/>
                    <a:lstStyle/>
                    <a:p>
                      <a:pPr algn="ctr" fontAlgn="b"/>
                      <a:r>
                        <a:rPr lang="es-ES" sz="1050" b="0" i="0" u="none" strike="noStrike" dirty="0">
                          <a:solidFill>
                            <a:srgbClr val="000000"/>
                          </a:solidFill>
                          <a:latin typeface="Calibri"/>
                        </a:rPr>
                        <a:t>Empleadores de casas particulares- Pago obligatorio (F. 102/RT)</a:t>
                      </a:r>
                    </a:p>
                  </a:txBody>
                  <a:tcPr marL="7620" marR="7620" marT="7620" marB="0" anchor="b">
                    <a:lnL w="12700" cap="flat" cmpd="sng" algn="ctr">
                      <a:solidFill>
                        <a:srgbClr val="041D28"/>
                      </a:solidFill>
                      <a:prstDash val="solid"/>
                      <a:round/>
                      <a:headEnd type="none" w="med" len="med"/>
                      <a:tailEnd type="none" w="med" len="med"/>
                    </a:lnL>
                    <a:lnR w="12700" cap="flat" cmpd="sng" algn="ctr">
                      <a:solidFill>
                        <a:srgbClr val="041D28"/>
                      </a:solidFill>
                      <a:prstDash val="solid"/>
                      <a:round/>
                      <a:headEnd type="none" w="med" len="med"/>
                      <a:tailEnd type="none" w="med" len="med"/>
                    </a:lnR>
                    <a:lnT w="12700" cap="flat" cmpd="sng" algn="ctr">
                      <a:solidFill>
                        <a:srgbClr val="041D28"/>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0001"/>
                  </a:ext>
                </a:extLst>
              </a:tr>
              <a:tr h="308288">
                <a:tc>
                  <a:txBody>
                    <a:bodyPr/>
                    <a:lstStyle/>
                    <a:p>
                      <a:pPr algn="ctr" fontAlgn="ctr"/>
                      <a:r>
                        <a:rPr lang="es-ES" sz="1050" b="1" i="0" u="none" strike="noStrike">
                          <a:solidFill>
                            <a:srgbClr val="000000"/>
                          </a:solidFill>
                          <a:latin typeface="Calibri"/>
                        </a:rPr>
                        <a:t>Terminación de CUIT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F6FB"/>
                    </a:solidFill>
                  </a:tcPr>
                </a:tc>
                <a:tc>
                  <a:txBody>
                    <a:bodyPr/>
                    <a:lstStyle/>
                    <a:p>
                      <a:pPr algn="ctr" fontAlgn="ctr"/>
                      <a:r>
                        <a:rPr lang="es-ES" sz="1050" b="1" i="0" u="none" strike="noStrike" dirty="0">
                          <a:solidFill>
                            <a:srgbClr val="000000"/>
                          </a:solidFill>
                          <a:latin typeface="Calibri"/>
                        </a:rPr>
                        <a:t>Fecha de Vencimiento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F6FB"/>
                    </a:solidFill>
                  </a:tcPr>
                </a:tc>
                <a:extLst>
                  <a:ext uri="{0D108BD9-81ED-4DB2-BD59-A6C34878D82A}">
                    <a16:rowId xmlns:a16="http://schemas.microsoft.com/office/drawing/2014/main" val="10002"/>
                  </a:ext>
                </a:extLst>
              </a:tr>
              <a:tr h="369168">
                <a:tc>
                  <a:txBody>
                    <a:bodyPr/>
                    <a:lstStyle/>
                    <a:p>
                      <a:pPr algn="ctr" fontAlgn="ctr"/>
                      <a:r>
                        <a:rPr lang="es-ES" sz="1050" b="0" i="0" u="none" strike="noStrike">
                          <a:solidFill>
                            <a:srgbClr val="000000"/>
                          </a:solidFill>
                          <a:latin typeface="Calibri"/>
                        </a:rPr>
                        <a:t>Todos</a:t>
                      </a:r>
                    </a:p>
                  </a:txBody>
                  <a:tcPr marL="7620" marR="7620" marT="7620" marB="0" anchor="ctr">
                    <a:lnL w="12700" cap="flat" cmpd="sng" algn="ctr">
                      <a:solidFill>
                        <a:srgbClr val="041D28"/>
                      </a:solidFill>
                      <a:prstDash val="solid"/>
                      <a:round/>
                      <a:headEnd type="none" w="med" len="med"/>
                      <a:tailEnd type="none" w="med" len="med"/>
                    </a:lnL>
                    <a:lnR w="12700" cap="flat" cmpd="sng" algn="ctr">
                      <a:solidFill>
                        <a:srgbClr val="041D2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41D28"/>
                      </a:solidFill>
                      <a:prstDash val="solid"/>
                      <a:round/>
                      <a:headEnd type="none" w="med" len="med"/>
                      <a:tailEnd type="none" w="med" len="med"/>
                    </a:lnB>
                  </a:tcPr>
                </a:tc>
                <a:tc>
                  <a:txBody>
                    <a:bodyPr/>
                    <a:lstStyle/>
                    <a:p>
                      <a:pPr algn="ctr" fontAlgn="ctr"/>
                      <a:r>
                        <a:rPr lang="es-ES" sz="1050" b="0" i="0" u="none" strike="noStrike" dirty="0">
                          <a:solidFill>
                            <a:srgbClr val="000000"/>
                          </a:solidFill>
                          <a:latin typeface="Calibri"/>
                        </a:rPr>
                        <a:t>11/9/2023</a:t>
                      </a:r>
                    </a:p>
                  </a:txBody>
                  <a:tcPr marL="7620" marR="7620" marT="7620" marB="0" anchor="ctr">
                    <a:lnL w="12700" cap="flat" cmpd="sng" algn="ctr">
                      <a:solidFill>
                        <a:srgbClr val="041D28"/>
                      </a:solidFill>
                      <a:prstDash val="solid"/>
                      <a:round/>
                      <a:headEnd type="none" w="med" len="med"/>
                      <a:tailEnd type="none" w="med" len="med"/>
                    </a:lnL>
                    <a:lnR w="12700" cap="flat" cmpd="sng" algn="ctr">
                      <a:solidFill>
                        <a:srgbClr val="041D2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41D28"/>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29" name="28 Tabla"/>
          <p:cNvGraphicFramePr>
            <a:graphicFrameLocks noGrp="1"/>
          </p:cNvGraphicFramePr>
          <p:nvPr/>
        </p:nvGraphicFramePr>
        <p:xfrm>
          <a:off x="4806528" y="4953000"/>
          <a:ext cx="1574800" cy="1584176"/>
        </p:xfrm>
        <a:graphic>
          <a:graphicData uri="http://schemas.openxmlformats.org/drawingml/2006/table">
            <a:tbl>
              <a:tblPr/>
              <a:tblGrid>
                <a:gridCol w="787400">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tblGrid>
              <a:tr h="422315">
                <a:tc>
                  <a:txBody>
                    <a:bodyPr/>
                    <a:lstStyle/>
                    <a:p>
                      <a:pPr algn="ctr" fontAlgn="b"/>
                      <a:r>
                        <a:rPr lang="es-ES" sz="1050" b="1" i="0" u="none" strike="noStrike" dirty="0">
                          <a:solidFill>
                            <a:srgbClr val="000000"/>
                          </a:solidFill>
                          <a:latin typeface="Calibri"/>
                        </a:rPr>
                        <a:t>Casas Particulares</a:t>
                      </a:r>
                    </a:p>
                  </a:txBody>
                  <a:tcPr marL="7620" marR="7620" marT="7620" marB="0" anchor="b">
                    <a:lnL w="12700" cap="flat" cmpd="sng" algn="ctr">
                      <a:solidFill>
                        <a:srgbClr val="041D28"/>
                      </a:solidFill>
                      <a:prstDash val="solid"/>
                      <a:round/>
                      <a:headEnd type="none" w="med" len="med"/>
                      <a:tailEnd type="none" w="med" len="med"/>
                    </a:lnL>
                    <a:lnR w="12700" cap="flat" cmpd="sng" algn="ctr">
                      <a:solidFill>
                        <a:srgbClr val="041D28"/>
                      </a:solidFill>
                      <a:prstDash val="solid"/>
                      <a:round/>
                      <a:headEnd type="none" w="med" len="med"/>
                      <a:tailEnd type="none" w="med" len="med"/>
                    </a:lnR>
                    <a:lnT w="12700" cap="flat" cmpd="sng" algn="ctr">
                      <a:solidFill>
                        <a:srgbClr val="041D28"/>
                      </a:solidFill>
                      <a:prstDash val="solid"/>
                      <a:round/>
                      <a:headEnd type="none" w="med" len="med"/>
                      <a:tailEnd type="none" w="med" len="med"/>
                    </a:lnT>
                    <a:lnB w="12700" cap="flat" cmpd="sng" algn="ctr">
                      <a:solidFill>
                        <a:srgbClr val="041D28"/>
                      </a:solidFill>
                      <a:prstDash val="solid"/>
                      <a:round/>
                      <a:headEnd type="none" w="med" len="med"/>
                      <a:tailEnd type="none" w="med" len="med"/>
                    </a:lnB>
                    <a:solidFill>
                      <a:srgbClr val="93D2ED"/>
                    </a:solidFill>
                  </a:tcPr>
                </a:tc>
                <a:tc>
                  <a:txBody>
                    <a:bodyPr/>
                    <a:lstStyle/>
                    <a:p>
                      <a:pPr algn="ctr" fontAlgn="ctr"/>
                      <a:r>
                        <a:rPr lang="es-ES" sz="1050" b="1" i="0" u="none" strike="noStrike" dirty="0">
                          <a:solidFill>
                            <a:srgbClr val="000000"/>
                          </a:solidFill>
                          <a:latin typeface="Calibri"/>
                        </a:rPr>
                        <a:t>Viernes 15</a:t>
                      </a:r>
                    </a:p>
                  </a:txBody>
                  <a:tcPr marL="7620" marR="7620" marT="7620" marB="0" anchor="ctr">
                    <a:lnL w="12700" cap="flat" cmpd="sng" algn="ctr">
                      <a:solidFill>
                        <a:srgbClr val="041D28"/>
                      </a:solidFill>
                      <a:prstDash val="solid"/>
                      <a:round/>
                      <a:headEnd type="none" w="med" len="med"/>
                      <a:tailEnd type="none" w="med" len="med"/>
                    </a:lnL>
                    <a:lnR w="12700" cap="flat" cmpd="sng" algn="ctr">
                      <a:solidFill>
                        <a:srgbClr val="041D28"/>
                      </a:solidFill>
                      <a:prstDash val="solid"/>
                      <a:round/>
                      <a:headEnd type="none" w="med" len="med"/>
                      <a:tailEnd type="none" w="med" len="med"/>
                    </a:lnR>
                    <a:lnT w="12700" cap="flat" cmpd="sng" algn="ctr">
                      <a:solidFill>
                        <a:srgbClr val="041D28"/>
                      </a:solidFill>
                      <a:prstDash val="solid"/>
                      <a:round/>
                      <a:headEnd type="none" w="med" len="med"/>
                      <a:tailEnd type="none" w="med" len="med"/>
                    </a:lnT>
                    <a:lnB w="12700" cap="flat" cmpd="sng" algn="ctr">
                      <a:solidFill>
                        <a:srgbClr val="041D28"/>
                      </a:solidFill>
                      <a:prstDash val="solid"/>
                      <a:round/>
                      <a:headEnd type="none" w="med" len="med"/>
                      <a:tailEnd type="none" w="med" len="med"/>
                    </a:lnB>
                    <a:solidFill>
                      <a:srgbClr val="93D2ED"/>
                    </a:solidFill>
                  </a:tcPr>
                </a:tc>
                <a:extLst>
                  <a:ext uri="{0D108BD9-81ED-4DB2-BD59-A6C34878D82A}">
                    <a16:rowId xmlns:a16="http://schemas.microsoft.com/office/drawing/2014/main" val="10000"/>
                  </a:ext>
                </a:extLst>
              </a:tr>
              <a:tr h="537594">
                <a:tc gridSpan="2">
                  <a:txBody>
                    <a:bodyPr/>
                    <a:lstStyle/>
                    <a:p>
                      <a:pPr algn="ctr" fontAlgn="b"/>
                      <a:r>
                        <a:rPr lang="es-ES" sz="1050" b="0" i="0" u="none" strike="noStrike" dirty="0">
                          <a:solidFill>
                            <a:srgbClr val="000000"/>
                          </a:solidFill>
                          <a:latin typeface="Calibri"/>
                        </a:rPr>
                        <a:t>Empleadores de casas particulares- Pago voluntario (F. 575/RT)</a:t>
                      </a:r>
                    </a:p>
                  </a:txBody>
                  <a:tcPr marL="7620" marR="7620" marT="7620" marB="0" anchor="b">
                    <a:lnL w="12700" cap="flat" cmpd="sng" algn="ctr">
                      <a:solidFill>
                        <a:srgbClr val="041D28"/>
                      </a:solidFill>
                      <a:prstDash val="solid"/>
                      <a:round/>
                      <a:headEnd type="none" w="med" len="med"/>
                      <a:tailEnd type="none" w="med" len="med"/>
                    </a:lnL>
                    <a:lnR w="12700" cap="flat" cmpd="sng" algn="ctr">
                      <a:solidFill>
                        <a:srgbClr val="041D28"/>
                      </a:solidFill>
                      <a:prstDash val="solid"/>
                      <a:round/>
                      <a:headEnd type="none" w="med" len="med"/>
                      <a:tailEnd type="none" w="med" len="med"/>
                    </a:lnR>
                    <a:lnT w="12700" cap="flat" cmpd="sng" algn="ctr">
                      <a:solidFill>
                        <a:srgbClr val="041D28"/>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0001"/>
                  </a:ext>
                </a:extLst>
              </a:tr>
              <a:tr h="378735">
                <a:tc>
                  <a:txBody>
                    <a:bodyPr/>
                    <a:lstStyle/>
                    <a:p>
                      <a:pPr algn="ctr" fontAlgn="ctr"/>
                      <a:r>
                        <a:rPr lang="es-ES" sz="1050" b="1" i="0" u="none" strike="noStrike" dirty="0">
                          <a:solidFill>
                            <a:srgbClr val="000000"/>
                          </a:solidFill>
                          <a:latin typeface="Calibri"/>
                        </a:rPr>
                        <a:t>Terminación de CUIT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F6FB"/>
                    </a:solidFill>
                  </a:tcPr>
                </a:tc>
                <a:tc>
                  <a:txBody>
                    <a:bodyPr/>
                    <a:lstStyle/>
                    <a:p>
                      <a:pPr algn="ctr" fontAlgn="ctr"/>
                      <a:r>
                        <a:rPr lang="es-ES" sz="1050" b="1" i="0" u="none" strike="noStrike" dirty="0">
                          <a:solidFill>
                            <a:srgbClr val="000000"/>
                          </a:solidFill>
                          <a:latin typeface="Calibri"/>
                        </a:rPr>
                        <a:t>Fecha de Vencimiento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F6FB"/>
                    </a:solidFill>
                  </a:tcPr>
                </a:tc>
                <a:extLst>
                  <a:ext uri="{0D108BD9-81ED-4DB2-BD59-A6C34878D82A}">
                    <a16:rowId xmlns:a16="http://schemas.microsoft.com/office/drawing/2014/main" val="10002"/>
                  </a:ext>
                </a:extLst>
              </a:tr>
              <a:tr h="245532">
                <a:tc>
                  <a:txBody>
                    <a:bodyPr/>
                    <a:lstStyle/>
                    <a:p>
                      <a:pPr algn="ctr" fontAlgn="ctr"/>
                      <a:r>
                        <a:rPr lang="es-ES" sz="1050" b="0" i="0" u="none" strike="noStrike">
                          <a:solidFill>
                            <a:srgbClr val="000000"/>
                          </a:solidFill>
                          <a:latin typeface="Calibri"/>
                        </a:rPr>
                        <a:t>Todos</a:t>
                      </a:r>
                    </a:p>
                  </a:txBody>
                  <a:tcPr marL="7620" marR="7620" marT="7620" marB="0" anchor="ctr">
                    <a:lnL w="12700" cap="flat" cmpd="sng" algn="ctr">
                      <a:solidFill>
                        <a:srgbClr val="041D28"/>
                      </a:solidFill>
                      <a:prstDash val="solid"/>
                      <a:round/>
                      <a:headEnd type="none" w="med" len="med"/>
                      <a:tailEnd type="none" w="med" len="med"/>
                    </a:lnL>
                    <a:lnR w="12700" cap="flat" cmpd="sng" algn="ctr">
                      <a:solidFill>
                        <a:srgbClr val="041D2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41D28"/>
                      </a:solidFill>
                      <a:prstDash val="solid"/>
                      <a:round/>
                      <a:headEnd type="none" w="med" len="med"/>
                      <a:tailEnd type="none" w="med" len="med"/>
                    </a:lnB>
                  </a:tcPr>
                </a:tc>
                <a:tc>
                  <a:txBody>
                    <a:bodyPr/>
                    <a:lstStyle/>
                    <a:p>
                      <a:pPr algn="ctr" fontAlgn="ctr"/>
                      <a:r>
                        <a:rPr lang="es-ES" sz="1050" b="0" i="0" u="none" strike="noStrike" dirty="0">
                          <a:solidFill>
                            <a:srgbClr val="000000"/>
                          </a:solidFill>
                          <a:latin typeface="Calibri"/>
                        </a:rPr>
                        <a:t>15/9/2023</a:t>
                      </a:r>
                    </a:p>
                  </a:txBody>
                  <a:tcPr marL="7620" marR="7620" marT="7620" marB="0" anchor="ctr">
                    <a:lnL w="12700" cap="flat" cmpd="sng" algn="ctr">
                      <a:solidFill>
                        <a:srgbClr val="041D28"/>
                      </a:solidFill>
                      <a:prstDash val="solid"/>
                      <a:round/>
                      <a:headEnd type="none" w="med" len="med"/>
                      <a:tailEnd type="none" w="med" len="med"/>
                    </a:lnL>
                    <a:lnR w="12700" cap="flat" cmpd="sng" algn="ctr">
                      <a:solidFill>
                        <a:srgbClr val="041D2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41D28"/>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0" name="29 Tabla"/>
          <p:cNvGraphicFramePr>
            <a:graphicFrameLocks noGrp="1"/>
          </p:cNvGraphicFramePr>
          <p:nvPr/>
        </p:nvGraphicFramePr>
        <p:xfrm>
          <a:off x="1556792" y="7057196"/>
          <a:ext cx="1574800" cy="2216284"/>
        </p:xfrm>
        <a:graphic>
          <a:graphicData uri="http://schemas.openxmlformats.org/drawingml/2006/table">
            <a:tbl>
              <a:tblPr/>
              <a:tblGrid>
                <a:gridCol w="787400">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tblGrid>
              <a:tr h="358140">
                <a:tc>
                  <a:txBody>
                    <a:bodyPr/>
                    <a:lstStyle/>
                    <a:p>
                      <a:pPr algn="ctr" fontAlgn="b"/>
                      <a:r>
                        <a:rPr lang="es-ES" sz="1050" b="1" i="0" u="none" strike="noStrike" dirty="0">
                          <a:solidFill>
                            <a:srgbClr val="000000"/>
                          </a:solidFill>
                          <a:latin typeface="Calibri"/>
                        </a:rPr>
                        <a:t>IVA y Libro de IVA digital</a:t>
                      </a:r>
                    </a:p>
                  </a:txBody>
                  <a:tcPr marL="7620" marR="7620" marT="7620" marB="0" anchor="b">
                    <a:lnL w="12700" cap="flat" cmpd="sng" algn="ctr">
                      <a:solidFill>
                        <a:srgbClr val="041D28"/>
                      </a:solidFill>
                      <a:prstDash val="solid"/>
                      <a:round/>
                      <a:headEnd type="none" w="med" len="med"/>
                      <a:tailEnd type="none" w="med" len="med"/>
                    </a:lnL>
                    <a:lnR w="12700" cap="flat" cmpd="sng" algn="ctr">
                      <a:solidFill>
                        <a:srgbClr val="041D28"/>
                      </a:solidFill>
                      <a:prstDash val="solid"/>
                      <a:round/>
                      <a:headEnd type="none" w="med" len="med"/>
                      <a:tailEnd type="none" w="med" len="med"/>
                    </a:lnR>
                    <a:lnT w="12700" cap="flat" cmpd="sng" algn="ctr">
                      <a:solidFill>
                        <a:srgbClr val="041D2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2ED"/>
                    </a:solidFill>
                  </a:tcPr>
                </a:tc>
                <a:tc>
                  <a:txBody>
                    <a:bodyPr/>
                    <a:lstStyle/>
                    <a:p>
                      <a:pPr algn="ctr" fontAlgn="ctr"/>
                      <a:r>
                        <a:rPr lang="es-ES" sz="1050" b="1" i="0" u="none" strike="noStrike">
                          <a:solidFill>
                            <a:srgbClr val="000000"/>
                          </a:solidFill>
                          <a:latin typeface="Calibri"/>
                        </a:rPr>
                        <a:t>Lunes 18</a:t>
                      </a:r>
                    </a:p>
                  </a:txBody>
                  <a:tcPr marL="7620" marR="7620" marT="7620" marB="0" anchor="ctr">
                    <a:lnL w="12700" cap="flat" cmpd="sng" algn="ctr">
                      <a:solidFill>
                        <a:srgbClr val="041D28"/>
                      </a:solidFill>
                      <a:prstDash val="solid"/>
                      <a:round/>
                      <a:headEnd type="none" w="med" len="med"/>
                      <a:tailEnd type="none" w="med" len="med"/>
                    </a:lnL>
                    <a:lnR w="12700" cap="flat" cmpd="sng" algn="ctr">
                      <a:solidFill>
                        <a:srgbClr val="041D28"/>
                      </a:solidFill>
                      <a:prstDash val="solid"/>
                      <a:round/>
                      <a:headEnd type="none" w="med" len="med"/>
                      <a:tailEnd type="none" w="med" len="med"/>
                    </a:lnR>
                    <a:lnT w="12700" cap="flat" cmpd="sng" algn="ctr">
                      <a:solidFill>
                        <a:srgbClr val="041D2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D2ED"/>
                    </a:solidFill>
                  </a:tcPr>
                </a:tc>
                <a:extLst>
                  <a:ext uri="{0D108BD9-81ED-4DB2-BD59-A6C34878D82A}">
                    <a16:rowId xmlns:a16="http://schemas.microsoft.com/office/drawing/2014/main" val="10000"/>
                  </a:ext>
                </a:extLst>
              </a:tr>
              <a:tr h="350520">
                <a:tc gridSpan="2">
                  <a:txBody>
                    <a:bodyPr/>
                    <a:lstStyle/>
                    <a:p>
                      <a:pPr algn="ctr" fontAlgn="ctr"/>
                      <a:r>
                        <a:rPr lang="es-ES" sz="1050" b="0" i="0" u="none" strike="noStrike">
                          <a:solidFill>
                            <a:srgbClr val="000000"/>
                          </a:solidFill>
                          <a:latin typeface="Calibri"/>
                        </a:rPr>
                        <a:t>Presentación de declaración jurada</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0001"/>
                  </a:ext>
                </a:extLst>
              </a:tr>
              <a:tr h="373380">
                <a:tc>
                  <a:txBody>
                    <a:bodyPr/>
                    <a:lstStyle/>
                    <a:p>
                      <a:pPr algn="ctr" fontAlgn="ctr"/>
                      <a:r>
                        <a:rPr lang="es-ES" sz="1050" b="1" i="0" u="none" strike="noStrike">
                          <a:solidFill>
                            <a:srgbClr val="000000"/>
                          </a:solidFill>
                          <a:latin typeface="Calibri"/>
                        </a:rPr>
                        <a:t>Terminación de CUIT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F6FB"/>
                    </a:solidFill>
                  </a:tcPr>
                </a:tc>
                <a:tc>
                  <a:txBody>
                    <a:bodyPr/>
                    <a:lstStyle/>
                    <a:p>
                      <a:pPr algn="ctr" fontAlgn="ctr"/>
                      <a:r>
                        <a:rPr lang="es-ES" sz="1050" b="1" i="0" u="none" strike="noStrike">
                          <a:solidFill>
                            <a:srgbClr val="000000"/>
                          </a:solidFill>
                          <a:latin typeface="Calibri"/>
                        </a:rPr>
                        <a:t>Fecha de vencimiento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41D2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F6FB"/>
                    </a:solidFill>
                  </a:tcPr>
                </a:tc>
                <a:extLst>
                  <a:ext uri="{0D108BD9-81ED-4DB2-BD59-A6C34878D82A}">
                    <a16:rowId xmlns:a16="http://schemas.microsoft.com/office/drawing/2014/main" val="10002"/>
                  </a:ext>
                </a:extLst>
              </a:tr>
              <a:tr h="270148">
                <a:tc>
                  <a:txBody>
                    <a:bodyPr/>
                    <a:lstStyle/>
                    <a:p>
                      <a:pPr algn="ctr" fontAlgn="ctr"/>
                      <a:r>
                        <a:rPr lang="es-ES" sz="1050" b="0" i="0" u="none" strike="noStrike">
                          <a:solidFill>
                            <a:srgbClr val="000000"/>
                          </a:solidFill>
                          <a:latin typeface="Calibri"/>
                        </a:rPr>
                        <a:t>0-1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latin typeface="Calibri"/>
                        </a:rPr>
                        <a:t>18/9/2023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6024">
                <a:tc>
                  <a:txBody>
                    <a:bodyPr/>
                    <a:lstStyle/>
                    <a:p>
                      <a:pPr algn="ctr" fontAlgn="ctr"/>
                      <a:r>
                        <a:rPr lang="es-ES" sz="1050" b="0" i="0" u="none" strike="noStrike">
                          <a:solidFill>
                            <a:srgbClr val="000000"/>
                          </a:solidFill>
                          <a:latin typeface="Calibri"/>
                        </a:rPr>
                        <a:t>2 - 3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latin typeface="Calibri"/>
                        </a:rPr>
                        <a:t>19/9/2023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6024">
                <a:tc>
                  <a:txBody>
                    <a:bodyPr/>
                    <a:lstStyle/>
                    <a:p>
                      <a:pPr algn="ctr" fontAlgn="ctr"/>
                      <a:r>
                        <a:rPr lang="es-ES" sz="1050" b="0" i="0" u="none" strike="noStrike">
                          <a:solidFill>
                            <a:srgbClr val="000000"/>
                          </a:solidFill>
                          <a:latin typeface="Calibri"/>
                        </a:rPr>
                        <a:t>4 - 5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latin typeface="Calibri"/>
                        </a:rPr>
                        <a:t>20/9/2023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6024">
                <a:tc>
                  <a:txBody>
                    <a:bodyPr/>
                    <a:lstStyle/>
                    <a:p>
                      <a:pPr algn="ctr" fontAlgn="ctr"/>
                      <a:r>
                        <a:rPr lang="es-ES" sz="1050" b="0" i="0" u="none" strike="noStrike">
                          <a:solidFill>
                            <a:srgbClr val="000000"/>
                          </a:solidFill>
                          <a:latin typeface="Calibri"/>
                        </a:rPr>
                        <a:t>6 - 7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50" b="0" i="0" u="none" strike="noStrike">
                          <a:solidFill>
                            <a:srgbClr val="000000"/>
                          </a:solidFill>
                          <a:latin typeface="Calibri"/>
                        </a:rPr>
                        <a:t>21/9/2023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6024">
                <a:tc>
                  <a:txBody>
                    <a:bodyPr/>
                    <a:lstStyle/>
                    <a:p>
                      <a:pPr algn="ctr" fontAlgn="ctr"/>
                      <a:r>
                        <a:rPr lang="es-ES" sz="1050" b="0" i="0" u="none" strike="noStrike">
                          <a:solidFill>
                            <a:srgbClr val="000000"/>
                          </a:solidFill>
                          <a:latin typeface="Calibri"/>
                        </a:rPr>
                        <a:t>8 - 9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050" b="0" i="0" u="none" strike="noStrike" dirty="0">
                          <a:solidFill>
                            <a:srgbClr val="000000"/>
                          </a:solidFill>
                          <a:latin typeface="Calibri"/>
                        </a:rPr>
                        <a:t>22/9/2023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31" name="30 Tabla"/>
          <p:cNvGraphicFramePr>
            <a:graphicFrameLocks noGrp="1"/>
          </p:cNvGraphicFramePr>
          <p:nvPr/>
        </p:nvGraphicFramePr>
        <p:xfrm>
          <a:off x="3649712" y="7041232"/>
          <a:ext cx="1574800" cy="1447800"/>
        </p:xfrm>
        <a:graphic>
          <a:graphicData uri="http://schemas.openxmlformats.org/drawingml/2006/table">
            <a:tbl>
              <a:tblPr/>
              <a:tblGrid>
                <a:gridCol w="787400">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tblGrid>
              <a:tr h="373380">
                <a:tc>
                  <a:txBody>
                    <a:bodyPr/>
                    <a:lstStyle/>
                    <a:p>
                      <a:pPr algn="ctr" fontAlgn="ctr"/>
                      <a:r>
                        <a:rPr lang="es-ES" sz="1050" b="1" i="0" u="none" strike="noStrike" dirty="0" err="1">
                          <a:solidFill>
                            <a:srgbClr val="000000"/>
                          </a:solidFill>
                          <a:latin typeface="Calibri"/>
                        </a:rPr>
                        <a:t>Monotributo</a:t>
                      </a:r>
                      <a:endParaRPr lang="es-ES" sz="1050" b="1" i="0" u="none" strike="noStrike" dirty="0">
                        <a:solidFill>
                          <a:srgbClr val="000000"/>
                        </a:solidFill>
                        <a:latin typeface="Calibri"/>
                      </a:endParaRPr>
                    </a:p>
                  </a:txBody>
                  <a:tcPr marL="7620" marR="7620" marT="7620" marB="0" anchor="ctr">
                    <a:lnL w="12700" cap="flat" cmpd="sng" algn="ctr">
                      <a:solidFill>
                        <a:srgbClr val="041D28"/>
                      </a:solidFill>
                      <a:prstDash val="solid"/>
                      <a:round/>
                      <a:headEnd type="none" w="med" len="med"/>
                      <a:tailEnd type="none" w="med" len="med"/>
                    </a:lnL>
                    <a:lnR w="12700" cap="flat" cmpd="sng" algn="ctr">
                      <a:solidFill>
                        <a:srgbClr val="041D28"/>
                      </a:solidFill>
                      <a:prstDash val="solid"/>
                      <a:round/>
                      <a:headEnd type="none" w="med" len="med"/>
                      <a:tailEnd type="none" w="med" len="med"/>
                    </a:lnR>
                    <a:lnT w="12700" cap="flat" cmpd="sng" algn="ctr">
                      <a:solidFill>
                        <a:srgbClr val="041D28"/>
                      </a:solidFill>
                      <a:prstDash val="solid"/>
                      <a:round/>
                      <a:headEnd type="none" w="med" len="med"/>
                      <a:tailEnd type="none" w="med" len="med"/>
                    </a:lnT>
                    <a:lnB w="12700" cap="flat" cmpd="sng" algn="ctr">
                      <a:solidFill>
                        <a:srgbClr val="041D28"/>
                      </a:solidFill>
                      <a:prstDash val="solid"/>
                      <a:round/>
                      <a:headEnd type="none" w="med" len="med"/>
                      <a:tailEnd type="none" w="med" len="med"/>
                    </a:lnB>
                    <a:solidFill>
                      <a:srgbClr val="93D2ED"/>
                    </a:solidFill>
                  </a:tcPr>
                </a:tc>
                <a:tc>
                  <a:txBody>
                    <a:bodyPr/>
                    <a:lstStyle/>
                    <a:p>
                      <a:pPr algn="ctr" fontAlgn="ctr"/>
                      <a:r>
                        <a:rPr lang="es-ES" sz="1050" b="1" i="0" u="none" strike="noStrike">
                          <a:solidFill>
                            <a:srgbClr val="000000"/>
                          </a:solidFill>
                          <a:latin typeface="Calibri"/>
                        </a:rPr>
                        <a:t>Miércoles 20</a:t>
                      </a:r>
                    </a:p>
                  </a:txBody>
                  <a:tcPr marL="7620" marR="7620" marT="7620" marB="0" anchor="ctr">
                    <a:lnL w="12700" cap="flat" cmpd="sng" algn="ctr">
                      <a:solidFill>
                        <a:srgbClr val="041D28"/>
                      </a:solidFill>
                      <a:prstDash val="solid"/>
                      <a:round/>
                      <a:headEnd type="none" w="med" len="med"/>
                      <a:tailEnd type="none" w="med" len="med"/>
                    </a:lnL>
                    <a:lnR w="12700" cap="flat" cmpd="sng" algn="ctr">
                      <a:solidFill>
                        <a:srgbClr val="041D28"/>
                      </a:solidFill>
                      <a:prstDash val="solid"/>
                      <a:round/>
                      <a:headEnd type="none" w="med" len="med"/>
                      <a:tailEnd type="none" w="med" len="med"/>
                    </a:lnR>
                    <a:lnT w="12700" cap="flat" cmpd="sng" algn="ctr">
                      <a:solidFill>
                        <a:srgbClr val="041D28"/>
                      </a:solidFill>
                      <a:prstDash val="solid"/>
                      <a:round/>
                      <a:headEnd type="none" w="med" len="med"/>
                      <a:tailEnd type="none" w="med" len="med"/>
                    </a:lnT>
                    <a:lnB w="12700" cap="flat" cmpd="sng" algn="ctr">
                      <a:solidFill>
                        <a:srgbClr val="041D28"/>
                      </a:solidFill>
                      <a:prstDash val="solid"/>
                      <a:round/>
                      <a:headEnd type="none" w="med" len="med"/>
                      <a:tailEnd type="none" w="med" len="med"/>
                    </a:lnB>
                    <a:solidFill>
                      <a:srgbClr val="93D2ED"/>
                    </a:solidFill>
                  </a:tcPr>
                </a:tc>
                <a:extLst>
                  <a:ext uri="{0D108BD9-81ED-4DB2-BD59-A6C34878D82A}">
                    <a16:rowId xmlns:a16="http://schemas.microsoft.com/office/drawing/2014/main" val="10000"/>
                  </a:ext>
                </a:extLst>
              </a:tr>
              <a:tr h="350520">
                <a:tc gridSpan="2">
                  <a:txBody>
                    <a:bodyPr/>
                    <a:lstStyle/>
                    <a:p>
                      <a:pPr algn="ctr" fontAlgn="ctr"/>
                      <a:r>
                        <a:rPr lang="es-ES" sz="1050" b="0" i="0" u="none" strike="noStrike" dirty="0">
                          <a:solidFill>
                            <a:srgbClr val="000000"/>
                          </a:solidFill>
                          <a:latin typeface="Calibri"/>
                        </a:rPr>
                        <a:t>Pago mensual y </a:t>
                      </a:r>
                      <a:r>
                        <a:rPr lang="es-ES" sz="1050" b="0" i="0" u="none" strike="noStrike" dirty="0" err="1">
                          <a:solidFill>
                            <a:srgbClr val="000000"/>
                          </a:solidFill>
                          <a:latin typeface="Calibri"/>
                        </a:rPr>
                        <a:t>recategorización</a:t>
                      </a:r>
                      <a:endParaRPr lang="es-ES" sz="1050" b="0" i="0" u="none" strike="noStrike" dirty="0">
                        <a:solidFill>
                          <a:srgbClr val="000000"/>
                        </a:solidFill>
                        <a:latin typeface="Calibri"/>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41D28"/>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0001"/>
                  </a:ext>
                </a:extLst>
              </a:tr>
              <a:tr h="373380">
                <a:tc>
                  <a:txBody>
                    <a:bodyPr/>
                    <a:lstStyle/>
                    <a:p>
                      <a:pPr algn="ctr" fontAlgn="ctr"/>
                      <a:r>
                        <a:rPr lang="es-ES" sz="1050" b="1" i="0" u="none" strike="noStrike">
                          <a:solidFill>
                            <a:srgbClr val="000000"/>
                          </a:solidFill>
                          <a:latin typeface="Calibri"/>
                        </a:rPr>
                        <a:t>Terminación de CUIT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41D28"/>
                      </a:solidFill>
                      <a:prstDash val="solid"/>
                      <a:round/>
                      <a:headEnd type="none" w="med" len="med"/>
                      <a:tailEnd type="none" w="med" len="med"/>
                    </a:lnB>
                    <a:solidFill>
                      <a:srgbClr val="E9F6FB"/>
                    </a:solidFill>
                  </a:tcPr>
                </a:tc>
                <a:tc>
                  <a:txBody>
                    <a:bodyPr/>
                    <a:lstStyle/>
                    <a:p>
                      <a:pPr algn="ctr" fontAlgn="ctr"/>
                      <a:r>
                        <a:rPr lang="es-ES" sz="1050" b="1" i="0" u="none" strike="noStrike">
                          <a:solidFill>
                            <a:srgbClr val="000000"/>
                          </a:solidFill>
                          <a:latin typeface="Calibri"/>
                        </a:rPr>
                        <a:t>Fecha de vencimiento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41D28"/>
                      </a:solidFill>
                      <a:prstDash val="solid"/>
                      <a:round/>
                      <a:headEnd type="none" w="med" len="med"/>
                      <a:tailEnd type="none" w="med" len="med"/>
                    </a:lnR>
                    <a:lnT w="12700" cap="flat" cmpd="sng" algn="ctr">
                      <a:solidFill>
                        <a:srgbClr val="041D28"/>
                      </a:solidFill>
                      <a:prstDash val="solid"/>
                      <a:round/>
                      <a:headEnd type="none" w="med" len="med"/>
                      <a:tailEnd type="none" w="med" len="med"/>
                    </a:lnT>
                    <a:lnB w="12700" cap="flat" cmpd="sng" algn="ctr">
                      <a:solidFill>
                        <a:srgbClr val="041D28"/>
                      </a:solidFill>
                      <a:prstDash val="solid"/>
                      <a:round/>
                      <a:headEnd type="none" w="med" len="med"/>
                      <a:tailEnd type="none" w="med" len="med"/>
                    </a:lnB>
                    <a:solidFill>
                      <a:srgbClr val="E9F6FB"/>
                    </a:solidFill>
                  </a:tcPr>
                </a:tc>
                <a:extLst>
                  <a:ext uri="{0D108BD9-81ED-4DB2-BD59-A6C34878D82A}">
                    <a16:rowId xmlns:a16="http://schemas.microsoft.com/office/drawing/2014/main" val="10002"/>
                  </a:ext>
                </a:extLst>
              </a:tr>
              <a:tr h="350520">
                <a:tc>
                  <a:txBody>
                    <a:bodyPr/>
                    <a:lstStyle/>
                    <a:p>
                      <a:pPr algn="ctr" fontAlgn="ctr"/>
                      <a:r>
                        <a:rPr lang="es-ES" sz="1050" b="0" i="0" u="none" strike="noStrike">
                          <a:solidFill>
                            <a:srgbClr val="000000"/>
                          </a:solidFill>
                          <a:latin typeface="Calibri"/>
                        </a:rPr>
                        <a:t>Todos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41D28"/>
                      </a:solidFill>
                      <a:prstDash val="solid"/>
                      <a:round/>
                      <a:headEnd type="none" w="med" len="med"/>
                      <a:tailEnd type="none" w="med" len="med"/>
                    </a:lnR>
                    <a:lnT w="12700" cap="flat" cmpd="sng" algn="ctr">
                      <a:solidFill>
                        <a:srgbClr val="041D28"/>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050" b="0" i="0" u="none" strike="noStrike" dirty="0">
                          <a:solidFill>
                            <a:srgbClr val="000000"/>
                          </a:solidFill>
                          <a:latin typeface="Calibri"/>
                        </a:rPr>
                        <a:t>20/9/2023 </a:t>
                      </a:r>
                    </a:p>
                  </a:txBody>
                  <a:tcPr marL="7620" marR="7620" marT="7620" marB="0" anchor="ctr">
                    <a:lnL w="12700" cap="flat" cmpd="sng" algn="ctr">
                      <a:solidFill>
                        <a:srgbClr val="041D2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41D28"/>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DBEE9456-EDC8-7168-795E-7AF079A9765E}"/>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5179231" y="7592226"/>
            <a:ext cx="1326599" cy="1365589"/>
          </a:xfrm>
          <a:prstGeom prst="rect">
            <a:avLst/>
          </a:prstGeom>
        </p:spPr>
      </p:pic>
      <p:sp>
        <p:nvSpPr>
          <p:cNvPr id="20" name="12 Rectángulo"/>
          <p:cNvSpPr/>
          <p:nvPr/>
        </p:nvSpPr>
        <p:spPr>
          <a:xfrm>
            <a:off x="-27384" y="1000944"/>
            <a:ext cx="6885384" cy="5940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703196" y="1085484"/>
            <a:ext cx="5072098" cy="400110"/>
          </a:xfrm>
          <a:prstGeom prst="rect">
            <a:avLst/>
          </a:prstGeom>
          <a:noFill/>
        </p:spPr>
        <p:txBody>
          <a:bodyPr wrap="square" rtlCol="0">
            <a:spAutoFit/>
          </a:bodyPr>
          <a:lstStyle/>
          <a:p>
            <a:r>
              <a:rPr lang="es-ES" sz="2000" b="1" dirty="0" smtClean="0">
                <a:solidFill>
                  <a:schemeClr val="bg1"/>
                </a:solidFill>
              </a:rPr>
              <a:t>Noticias</a:t>
            </a:r>
            <a:endParaRPr lang="es-ES" sz="2000" b="1" dirty="0">
              <a:solidFill>
                <a:schemeClr val="bg1"/>
              </a:solidFill>
            </a:endParaRPr>
          </a:p>
        </p:txBody>
      </p:sp>
      <p:sp>
        <p:nvSpPr>
          <p:cNvPr id="12" name="8 Rectángulo"/>
          <p:cNvSpPr/>
          <p:nvPr/>
        </p:nvSpPr>
        <p:spPr>
          <a:xfrm>
            <a:off x="0" y="9345488"/>
            <a:ext cx="6858000" cy="560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9 CuadroTexto"/>
          <p:cNvSpPr txBox="1"/>
          <p:nvPr/>
        </p:nvSpPr>
        <p:spPr>
          <a:xfrm>
            <a:off x="1678769" y="9487244"/>
            <a:ext cx="3500462" cy="276999"/>
          </a:xfrm>
          <a:prstGeom prst="rect">
            <a:avLst/>
          </a:prstGeom>
          <a:noFill/>
        </p:spPr>
        <p:txBody>
          <a:bodyPr wrap="square" rtlCol="0">
            <a:spAutoFit/>
          </a:bodyPr>
          <a:lstStyle/>
          <a:p>
            <a:r>
              <a:rPr lang="es-ES" sz="1200" b="1" dirty="0" smtClean="0">
                <a:solidFill>
                  <a:schemeClr val="bg1"/>
                </a:solidFill>
              </a:rPr>
              <a:t>ADMINISTRACIÓN </a:t>
            </a:r>
            <a:r>
              <a:rPr lang="es-ES" sz="1200" b="1" dirty="0">
                <a:solidFill>
                  <a:schemeClr val="bg1"/>
                </a:solidFill>
              </a:rPr>
              <a:t>FEDERAL DE INGRESOS PUBLICOS </a:t>
            </a:r>
          </a:p>
        </p:txBody>
      </p:sp>
      <p:sp>
        <p:nvSpPr>
          <p:cNvPr id="17" name="16 CuadroTexto"/>
          <p:cNvSpPr txBox="1"/>
          <p:nvPr/>
        </p:nvSpPr>
        <p:spPr>
          <a:xfrm>
            <a:off x="260648" y="3043624"/>
            <a:ext cx="6336704" cy="1477328"/>
          </a:xfrm>
          <a:prstGeom prst="rect">
            <a:avLst/>
          </a:prstGeom>
          <a:noFill/>
        </p:spPr>
        <p:txBody>
          <a:bodyPr wrap="square" rtlCol="0">
            <a:spAutoFit/>
          </a:bodyPr>
          <a:lstStyle/>
          <a:p>
            <a:pPr algn="ctr">
              <a:spcAft>
                <a:spcPts val="1200"/>
              </a:spcAft>
            </a:pPr>
            <a:r>
              <a:rPr lang="es-ES" sz="1500" b="1" u="sng" dirty="0" smtClean="0">
                <a:solidFill>
                  <a:schemeClr val="tx2">
                    <a:lumMod val="50000"/>
                  </a:schemeClr>
                </a:solidFill>
              </a:rPr>
              <a:t>Espacios móviles de atención</a:t>
            </a:r>
          </a:p>
          <a:p>
            <a:pPr algn="just">
              <a:spcAft>
                <a:spcPts val="1200"/>
              </a:spcAft>
            </a:pPr>
            <a:r>
              <a:rPr lang="es-ES" sz="1100" dirty="0" smtClean="0">
                <a:solidFill>
                  <a:schemeClr val="tx2">
                    <a:lumMod val="50000"/>
                  </a:schemeClr>
                </a:solidFill>
              </a:rPr>
              <a:t>Es un programa que tiene como objetivo acercarse a todos los ciudadanos para que puedan realizar consultas y trámites, facilitando el cumplimiento de tus obligaciones fiscales.</a:t>
            </a:r>
          </a:p>
          <a:p>
            <a:pPr algn="just"/>
            <a:r>
              <a:rPr lang="es-ES" sz="1100" b="1" dirty="0" smtClean="0">
                <a:solidFill>
                  <a:schemeClr val="tx2">
                    <a:lumMod val="50000"/>
                  </a:schemeClr>
                </a:solidFill>
              </a:rPr>
              <a:t>Podrás realizar los siguientes trámites:</a:t>
            </a:r>
          </a:p>
          <a:p>
            <a:pPr fontAlgn="t"/>
            <a:r>
              <a:rPr lang="es-ES" sz="1100" dirty="0" smtClean="0">
                <a:solidFill>
                  <a:schemeClr val="tx2">
                    <a:lumMod val="50000"/>
                  </a:schemeClr>
                </a:solidFill>
              </a:rPr>
              <a:t>- Gestionar la clave fiscal                                                 - Registrar datos biométricos  </a:t>
            </a:r>
          </a:p>
          <a:p>
            <a:pPr fontAlgn="t"/>
            <a:r>
              <a:rPr lang="es-ES" sz="1100" dirty="0" smtClean="0">
                <a:solidFill>
                  <a:schemeClr val="tx2">
                    <a:lumMod val="50000"/>
                  </a:schemeClr>
                </a:solidFill>
              </a:rPr>
              <a:t>- Obtener información de servicios y trámites             - Consultas en general</a:t>
            </a:r>
            <a:endParaRPr lang="es-ES" sz="1100" dirty="0">
              <a:solidFill>
                <a:schemeClr val="tx2">
                  <a:lumMod val="50000"/>
                </a:schemeClr>
              </a:solidFill>
            </a:endParaRPr>
          </a:p>
        </p:txBody>
      </p:sp>
      <p:pic>
        <p:nvPicPr>
          <p:cNvPr id="21" name="20 Imagen" descr="logo-subdir-Serv-Contribuyente.jpg"/>
          <p:cNvPicPr>
            <a:picLocks noChangeAspect="1"/>
          </p:cNvPicPr>
          <p:nvPr/>
        </p:nvPicPr>
        <p:blipFill>
          <a:blip r:embed="rId3" cstate="print"/>
          <a:stretch>
            <a:fillRect/>
          </a:stretch>
        </p:blipFill>
        <p:spPr>
          <a:xfrm>
            <a:off x="285728" y="238092"/>
            <a:ext cx="4209615" cy="571504"/>
          </a:xfrm>
          <a:prstGeom prst="rect">
            <a:avLst/>
          </a:prstGeom>
        </p:spPr>
      </p:pic>
      <p:pic>
        <p:nvPicPr>
          <p:cNvPr id="8" name="Imagen 7"/>
          <p:cNvPicPr>
            <a:picLocks noChangeAspect="1"/>
          </p:cNvPicPr>
          <p:nvPr/>
        </p:nvPicPr>
        <p:blipFill>
          <a:blip r:embed="rId4" cstate="print"/>
          <a:stretch>
            <a:fillRect/>
          </a:stretch>
        </p:blipFill>
        <p:spPr>
          <a:xfrm>
            <a:off x="-40962" y="1568624"/>
            <a:ext cx="6898962" cy="1427879"/>
          </a:xfrm>
          <a:prstGeom prst="rect">
            <a:avLst/>
          </a:prstGeom>
        </p:spPr>
      </p:pic>
      <p:sp>
        <p:nvSpPr>
          <p:cNvPr id="18" name="17 CuadroTexto">
            <a:hlinkClick r:id="rId5" action="ppaction://hlinksldjump"/>
          </p:cNvPr>
          <p:cNvSpPr txBox="1"/>
          <p:nvPr/>
        </p:nvSpPr>
        <p:spPr>
          <a:xfrm>
            <a:off x="6227787" y="8831"/>
            <a:ext cx="627351" cy="307777"/>
          </a:xfrm>
          <a:prstGeom prst="rect">
            <a:avLst/>
          </a:prstGeom>
          <a:noFill/>
          <a:ln w="19050">
            <a:solidFill>
              <a:schemeClr val="accent1"/>
            </a:solidFill>
          </a:ln>
        </p:spPr>
        <p:txBody>
          <a:bodyPr wrap="none" rtlCol="0">
            <a:spAutoFit/>
          </a:bodyPr>
          <a:lstStyle/>
          <a:p>
            <a:r>
              <a:rPr lang="es-AR" sz="1400" b="1" i="1" smtClean="0">
                <a:solidFill>
                  <a:schemeClr val="tx2">
                    <a:lumMod val="75000"/>
                  </a:schemeClr>
                </a:solidFill>
              </a:rPr>
              <a:t>Índice</a:t>
            </a:r>
            <a:endParaRPr lang="es-AR" sz="1400" b="1" i="1">
              <a:solidFill>
                <a:schemeClr val="tx2">
                  <a:lumMod val="75000"/>
                </a:schemeClr>
              </a:solidFill>
            </a:endParaRPr>
          </a:p>
        </p:txBody>
      </p:sp>
      <p:graphicFrame>
        <p:nvGraphicFramePr>
          <p:cNvPr id="19" name="18 Tabla"/>
          <p:cNvGraphicFramePr>
            <a:graphicFrameLocks noGrp="1"/>
          </p:cNvGraphicFramePr>
          <p:nvPr>
            <p:extLst>
              <p:ext uri="{D42A27DB-BD31-4B8C-83A1-F6EECF244321}">
                <p14:modId xmlns:p14="http://schemas.microsoft.com/office/powerpoint/2010/main" val="3186934564"/>
              </p:ext>
            </p:extLst>
          </p:nvPr>
        </p:nvGraphicFramePr>
        <p:xfrm>
          <a:off x="260648" y="4592960"/>
          <a:ext cx="6336702" cy="4137309"/>
        </p:xfrm>
        <a:graphic>
          <a:graphicData uri="http://schemas.openxmlformats.org/drawingml/2006/table">
            <a:tbl>
              <a:tblPr/>
              <a:tblGrid>
                <a:gridCol w="741814">
                  <a:extLst>
                    <a:ext uri="{9D8B030D-6E8A-4147-A177-3AD203B41FA5}">
                      <a16:colId xmlns:a16="http://schemas.microsoft.com/office/drawing/2014/main" val="20000"/>
                    </a:ext>
                  </a:extLst>
                </a:gridCol>
                <a:gridCol w="741814">
                  <a:extLst>
                    <a:ext uri="{9D8B030D-6E8A-4147-A177-3AD203B41FA5}">
                      <a16:colId xmlns:a16="http://schemas.microsoft.com/office/drawing/2014/main" val="20001"/>
                    </a:ext>
                  </a:extLst>
                </a:gridCol>
                <a:gridCol w="82062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3240358">
                  <a:extLst>
                    <a:ext uri="{9D8B030D-6E8A-4147-A177-3AD203B41FA5}">
                      <a16:colId xmlns:a16="http://schemas.microsoft.com/office/drawing/2014/main" val="20004"/>
                    </a:ext>
                  </a:extLst>
                </a:gridCol>
              </a:tblGrid>
              <a:tr h="103493">
                <a:tc>
                  <a:txBody>
                    <a:bodyPr/>
                    <a:lstStyle/>
                    <a:p>
                      <a:pPr algn="ctr" fontAlgn="ctr"/>
                      <a:r>
                        <a:rPr lang="es-ES" sz="1100" b="1" i="0" u="none" strike="noStrike" dirty="0">
                          <a:solidFill>
                            <a:srgbClr val="000000"/>
                          </a:solidFill>
                          <a:latin typeface="Calibri"/>
                        </a:rPr>
                        <a:t>Provincia</a:t>
                      </a:r>
                    </a:p>
                  </a:txBody>
                  <a:tcPr marL="3227" marR="3227" marT="3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100" b="1" i="0" u="none" strike="noStrike">
                          <a:solidFill>
                            <a:srgbClr val="000000"/>
                          </a:solidFill>
                          <a:latin typeface="Calibri"/>
                        </a:rPr>
                        <a:t>Localidad</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100" b="1" i="0" u="none" strike="noStrike">
                          <a:solidFill>
                            <a:srgbClr val="000000"/>
                          </a:solidFill>
                          <a:latin typeface="Calibri"/>
                        </a:rPr>
                        <a:t>Fecha</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100" b="1" i="0" u="none" strike="noStrike">
                          <a:solidFill>
                            <a:srgbClr val="000000"/>
                          </a:solidFill>
                          <a:latin typeface="Calibri"/>
                        </a:rPr>
                        <a:t>Hora</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100" b="1" i="0" u="none" strike="noStrike" dirty="0">
                          <a:solidFill>
                            <a:srgbClr val="000000"/>
                          </a:solidFill>
                          <a:latin typeface="Calibri"/>
                        </a:rPr>
                        <a:t>Dirección</a:t>
                      </a:r>
                    </a:p>
                  </a:txBody>
                  <a:tcPr marL="3227" marR="3227" marT="3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0"/>
                  </a:ext>
                </a:extLst>
              </a:tr>
              <a:tr h="405197">
                <a:tc rowSpan="6">
                  <a:txBody>
                    <a:bodyPr/>
                    <a:lstStyle/>
                    <a:p>
                      <a:pPr algn="ctr" fontAlgn="ctr"/>
                      <a:r>
                        <a:rPr lang="es-ES" sz="1100" b="0" i="0" u="none" strike="noStrike" dirty="0">
                          <a:solidFill>
                            <a:srgbClr val="000000"/>
                          </a:solidFill>
                          <a:latin typeface="Calibri"/>
                        </a:rPr>
                        <a:t>Buenos Aires</a:t>
                      </a:r>
                    </a:p>
                  </a:txBody>
                  <a:tcPr marL="3227" marR="3227" marT="3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err="1">
                          <a:solidFill>
                            <a:srgbClr val="000000"/>
                          </a:solidFill>
                          <a:latin typeface="Calibri"/>
                        </a:rPr>
                        <a:t>Glew</a:t>
                      </a:r>
                      <a:endParaRPr lang="es-ES" sz="1100" b="0" i="0" u="none" strike="noStrike" dirty="0">
                        <a:solidFill>
                          <a:srgbClr val="000000"/>
                        </a:solidFill>
                        <a:latin typeface="Calibri"/>
                      </a:endParaRP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Calibri"/>
                        </a:rPr>
                        <a:t>11 y 12 de septiembre</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Calibri"/>
                        </a:rPr>
                        <a:t>9 a 14 hs. </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latin typeface="Calibri"/>
                        </a:rPr>
                        <a:t> </a:t>
                      </a:r>
                      <a:r>
                        <a:rPr lang="es-ES" sz="1100" b="0" i="0" u="none" strike="noStrike" dirty="0">
                          <a:solidFill>
                            <a:srgbClr val="000000"/>
                          </a:solidFill>
                          <a:latin typeface="Calibri"/>
                          <a:hlinkClick r:id="rId6"/>
                        </a:rPr>
                        <a:t>Avellaneda y sarmiento, Plaza </a:t>
                      </a:r>
                      <a:r>
                        <a:rPr lang="es-ES" sz="1100" b="0" i="0" u="none" strike="noStrike" dirty="0" smtClean="0">
                          <a:solidFill>
                            <a:srgbClr val="000000"/>
                          </a:solidFill>
                          <a:latin typeface="Calibri"/>
                          <a:hlinkClick r:id="rId6"/>
                        </a:rPr>
                        <a:t>Madre</a:t>
                      </a:r>
                      <a:endParaRPr lang="es-ES" sz="1100" b="0" i="0" u="none" strike="noStrike" dirty="0">
                        <a:solidFill>
                          <a:srgbClr val="000000"/>
                        </a:solidFill>
                        <a:latin typeface="Calibri"/>
                      </a:endParaRPr>
                    </a:p>
                  </a:txBody>
                  <a:tcPr marL="3227" marR="3227" marT="3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5134">
                <a:tc vMerge="1">
                  <a:txBody>
                    <a:bodyPr/>
                    <a:lstStyle/>
                    <a:p>
                      <a:endParaRPr lang="es-ES"/>
                    </a:p>
                  </a:txBody>
                  <a:tcPr/>
                </a:tc>
                <a:tc rowSpan="2">
                  <a:txBody>
                    <a:bodyPr/>
                    <a:lstStyle/>
                    <a:p>
                      <a:pPr algn="ctr" fontAlgn="ctr"/>
                      <a:r>
                        <a:rPr lang="es-ES" sz="1100" b="0" i="0" u="none" strike="noStrike" dirty="0">
                          <a:solidFill>
                            <a:srgbClr val="000000"/>
                          </a:solidFill>
                          <a:latin typeface="Calibri"/>
                        </a:rPr>
                        <a:t>Merlo</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Calibri"/>
                        </a:rPr>
                        <a:t>11 de septiembre</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Calibri"/>
                        </a:rPr>
                        <a:t>9:30 a 14 hs.</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latin typeface="Calibri"/>
                          <a:hlinkClick r:id="rId7"/>
                        </a:rPr>
                        <a:t>Barrio Rivadavia, Maldonado y Juan </a:t>
                      </a:r>
                      <a:r>
                        <a:rPr lang="es-ES" sz="1100" b="0" i="0" u="none" strike="noStrike" dirty="0" smtClean="0">
                          <a:solidFill>
                            <a:srgbClr val="000000"/>
                          </a:solidFill>
                          <a:latin typeface="Calibri"/>
                          <a:hlinkClick r:id="rId7"/>
                        </a:rPr>
                        <a:t>XXIII</a:t>
                      </a:r>
                      <a:endParaRPr lang="es-ES" sz="1100" b="0" i="0" u="none" strike="noStrike" dirty="0">
                        <a:solidFill>
                          <a:srgbClr val="000000"/>
                        </a:solidFill>
                        <a:latin typeface="Calibri"/>
                      </a:endParaRPr>
                    </a:p>
                  </a:txBody>
                  <a:tcPr marL="3227" marR="3227" marT="3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5134">
                <a:tc vMerge="1">
                  <a:txBody>
                    <a:bodyPr/>
                    <a:lstStyle/>
                    <a:p>
                      <a:endParaRPr lang="es-ES"/>
                    </a:p>
                  </a:txBody>
                  <a:tcPr/>
                </a:tc>
                <a:tc vMerge="1">
                  <a:txBody>
                    <a:bodyPr/>
                    <a:lstStyle/>
                    <a:p>
                      <a:endParaRPr lang="es-ES"/>
                    </a:p>
                  </a:txBody>
                  <a:tcPr/>
                </a:tc>
                <a:tc>
                  <a:txBody>
                    <a:bodyPr/>
                    <a:lstStyle/>
                    <a:p>
                      <a:pPr algn="ctr" fontAlgn="ctr"/>
                      <a:r>
                        <a:rPr lang="es-ES" sz="1100" b="0" i="0" u="none" strike="noStrike" dirty="0">
                          <a:solidFill>
                            <a:srgbClr val="000000"/>
                          </a:solidFill>
                          <a:latin typeface="Calibri"/>
                        </a:rPr>
                        <a:t>12 de septiembre</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Calibri"/>
                        </a:rPr>
                        <a:t>9:30 a 14 hs.</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latin typeface="Calibri"/>
                          <a:hlinkClick r:id="rId8"/>
                        </a:rPr>
                        <a:t>Barrio FH/ Papa Francisco, Carrasco y </a:t>
                      </a:r>
                      <a:r>
                        <a:rPr lang="es-ES" sz="1100" b="0" i="0" u="none" strike="noStrike" dirty="0" smtClean="0">
                          <a:solidFill>
                            <a:srgbClr val="000000"/>
                          </a:solidFill>
                          <a:latin typeface="Calibri"/>
                          <a:hlinkClick r:id="rId8"/>
                        </a:rPr>
                        <a:t>Barnes</a:t>
                      </a:r>
                      <a:endParaRPr lang="es-ES" sz="1100" b="0" i="0" u="none" strike="noStrike" dirty="0">
                        <a:solidFill>
                          <a:srgbClr val="000000"/>
                        </a:solidFill>
                        <a:latin typeface="Calibri"/>
                      </a:endParaRPr>
                    </a:p>
                  </a:txBody>
                  <a:tcPr marL="3227" marR="3227" marT="3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1860">
                <a:tc vMerge="1">
                  <a:txBody>
                    <a:bodyPr/>
                    <a:lstStyle/>
                    <a:p>
                      <a:endParaRPr lang="es-ES"/>
                    </a:p>
                  </a:txBody>
                  <a:tcPr/>
                </a:tc>
                <a:tc>
                  <a:txBody>
                    <a:bodyPr/>
                    <a:lstStyle/>
                    <a:p>
                      <a:pPr algn="ctr" fontAlgn="ctr"/>
                      <a:r>
                        <a:rPr lang="es-ES" sz="1100" b="0" i="0" u="none" strike="noStrike" dirty="0">
                          <a:solidFill>
                            <a:srgbClr val="000000"/>
                          </a:solidFill>
                          <a:latin typeface="Calibri"/>
                        </a:rPr>
                        <a:t>Moreno</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latin typeface="Calibri"/>
                        </a:rPr>
                        <a:t>13 de septiembre</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Calibri"/>
                        </a:rPr>
                        <a:t>9:30 a 14 hs.</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latin typeface="Calibri"/>
                          <a:hlinkClick r:id="rId9"/>
                        </a:rPr>
                        <a:t>San Andrés y López </a:t>
                      </a:r>
                      <a:r>
                        <a:rPr lang="es-ES" sz="1100" b="0" i="0" u="none" strike="noStrike" dirty="0" err="1">
                          <a:solidFill>
                            <a:srgbClr val="000000"/>
                          </a:solidFill>
                          <a:latin typeface="Calibri"/>
                          <a:hlinkClick r:id="rId9"/>
                        </a:rPr>
                        <a:t>Bouchardo</a:t>
                      </a:r>
                      <a:r>
                        <a:rPr lang="es-ES" sz="1100" b="0" i="0" u="none" strike="noStrike" dirty="0">
                          <a:solidFill>
                            <a:srgbClr val="000000"/>
                          </a:solidFill>
                          <a:latin typeface="Calibri"/>
                          <a:hlinkClick r:id="rId9"/>
                        </a:rPr>
                        <a:t>. Manantiales – Moreno </a:t>
                      </a:r>
                      <a:r>
                        <a:rPr lang="es-ES" sz="1100" b="0" i="0" u="none" strike="noStrike" dirty="0" smtClean="0">
                          <a:solidFill>
                            <a:srgbClr val="000000"/>
                          </a:solidFill>
                          <a:latin typeface="Calibri"/>
                          <a:hlinkClick r:id="rId9"/>
                        </a:rPr>
                        <a:t>Sur</a:t>
                      </a:r>
                      <a:endParaRPr lang="es-ES" sz="1100" b="0" i="0" u="none" strike="noStrike" dirty="0">
                        <a:solidFill>
                          <a:srgbClr val="000000"/>
                        </a:solidFill>
                        <a:latin typeface="Calibri"/>
                      </a:endParaRPr>
                    </a:p>
                  </a:txBody>
                  <a:tcPr marL="3227" marR="3227" marT="3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9769">
                <a:tc vMerge="1">
                  <a:txBody>
                    <a:bodyPr/>
                    <a:lstStyle/>
                    <a:p>
                      <a:endParaRPr lang="es-ES"/>
                    </a:p>
                  </a:txBody>
                  <a:tcPr/>
                </a:tc>
                <a:tc>
                  <a:txBody>
                    <a:bodyPr/>
                    <a:lstStyle/>
                    <a:p>
                      <a:pPr algn="ctr" fontAlgn="ctr"/>
                      <a:r>
                        <a:rPr lang="es-ES" sz="1100" b="0" i="0" u="none" strike="noStrike" dirty="0">
                          <a:solidFill>
                            <a:srgbClr val="000000"/>
                          </a:solidFill>
                          <a:latin typeface="Calibri"/>
                        </a:rPr>
                        <a:t>Navarro</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latin typeface="Calibri"/>
                        </a:rPr>
                        <a:t>14 de septiembre</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latin typeface="Calibri"/>
                        </a:rPr>
                        <a:t>9:30 a 14 hs.</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latin typeface="Calibri"/>
                          <a:hlinkClick r:id="rId10"/>
                        </a:rPr>
                        <a:t>Predio El Fortín Calle 22 (entre 119 y 121</a:t>
                      </a:r>
                      <a:r>
                        <a:rPr lang="es-ES" sz="1100" b="0" i="0" u="none" strike="noStrike" dirty="0" smtClean="0">
                          <a:solidFill>
                            <a:srgbClr val="000000"/>
                          </a:solidFill>
                          <a:latin typeface="Calibri"/>
                          <a:hlinkClick r:id="rId10"/>
                        </a:rPr>
                        <a:t>)</a:t>
                      </a:r>
                      <a:r>
                        <a:rPr lang="es-ES" sz="1100" b="0" i="0" u="none" strike="noStrike" dirty="0" smtClean="0">
                          <a:solidFill>
                            <a:srgbClr val="000000"/>
                          </a:solidFill>
                          <a:latin typeface="Calibri"/>
                        </a:rPr>
                        <a:t> </a:t>
                      </a:r>
                      <a:endParaRPr lang="es-ES" sz="1100" b="0" i="0" u="none" strike="noStrike" dirty="0">
                        <a:solidFill>
                          <a:srgbClr val="000000"/>
                        </a:solidFill>
                        <a:latin typeface="Calibri"/>
                      </a:endParaRPr>
                    </a:p>
                  </a:txBody>
                  <a:tcPr marL="3227" marR="3227" marT="3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0040">
                <a:tc vMerge="1">
                  <a:txBody>
                    <a:bodyPr/>
                    <a:lstStyle/>
                    <a:p>
                      <a:endParaRPr lang="es-ES"/>
                    </a:p>
                  </a:txBody>
                  <a:tcPr/>
                </a:tc>
                <a:tc>
                  <a:txBody>
                    <a:bodyPr/>
                    <a:lstStyle/>
                    <a:p>
                      <a:pPr algn="ctr" fontAlgn="ctr"/>
                      <a:r>
                        <a:rPr lang="es-ES" sz="1100" b="0" i="0" u="none" strike="noStrike" dirty="0" err="1">
                          <a:solidFill>
                            <a:srgbClr val="000000"/>
                          </a:solidFill>
                          <a:latin typeface="Calibri"/>
                        </a:rPr>
                        <a:t>Claypole</a:t>
                      </a:r>
                      <a:endParaRPr lang="es-ES" sz="1100" b="0" i="0" u="none" strike="noStrike" dirty="0">
                        <a:solidFill>
                          <a:srgbClr val="000000"/>
                        </a:solidFill>
                        <a:latin typeface="Calibri"/>
                      </a:endParaRP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Calibri"/>
                        </a:rPr>
                        <a:t>15 de septiembre</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latin typeface="Calibri"/>
                        </a:rPr>
                        <a:t>9 a 14 hs. </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latin typeface="Calibri"/>
                          <a:hlinkClick r:id="rId11"/>
                        </a:rPr>
                        <a:t>17 de Octubre y </a:t>
                      </a:r>
                      <a:r>
                        <a:rPr lang="es-ES" sz="1100" b="0" i="0" u="none" strike="noStrike" dirty="0" err="1">
                          <a:solidFill>
                            <a:srgbClr val="000000"/>
                          </a:solidFill>
                          <a:latin typeface="Calibri"/>
                          <a:hlinkClick r:id="rId11"/>
                        </a:rPr>
                        <a:t>Billinghurst</a:t>
                      </a:r>
                      <a:r>
                        <a:rPr lang="es-ES" sz="1100" b="0" i="0" u="none" strike="noStrike" dirty="0">
                          <a:solidFill>
                            <a:srgbClr val="000000"/>
                          </a:solidFill>
                          <a:latin typeface="Calibri"/>
                          <a:hlinkClick r:id="rId11"/>
                        </a:rPr>
                        <a:t>, localidad </a:t>
                      </a:r>
                      <a:r>
                        <a:rPr lang="es-ES" sz="1100" b="0" i="0" u="none" strike="noStrike" dirty="0" err="1" smtClean="0">
                          <a:solidFill>
                            <a:srgbClr val="000000"/>
                          </a:solidFill>
                          <a:latin typeface="Calibri"/>
                          <a:hlinkClick r:id="rId11"/>
                        </a:rPr>
                        <a:t>Claypole</a:t>
                      </a:r>
                      <a:endParaRPr lang="es-ES" sz="1100" b="0" i="0" u="none" strike="noStrike" dirty="0">
                        <a:solidFill>
                          <a:srgbClr val="000000"/>
                        </a:solidFill>
                        <a:latin typeface="Calibri"/>
                      </a:endParaRPr>
                    </a:p>
                  </a:txBody>
                  <a:tcPr marL="3227" marR="3227" marT="3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9637">
                <a:tc rowSpan="2">
                  <a:txBody>
                    <a:bodyPr/>
                    <a:lstStyle/>
                    <a:p>
                      <a:pPr algn="ctr" fontAlgn="ctr"/>
                      <a:r>
                        <a:rPr lang="es-ES" sz="1100" b="0" i="0" u="none" strike="noStrike" dirty="0">
                          <a:solidFill>
                            <a:srgbClr val="000000"/>
                          </a:solidFill>
                          <a:latin typeface="Calibri"/>
                        </a:rPr>
                        <a:t>San Luis</a:t>
                      </a:r>
                    </a:p>
                  </a:txBody>
                  <a:tcPr marL="3227" marR="3227" marT="3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dirty="0">
                          <a:solidFill>
                            <a:srgbClr val="000000"/>
                          </a:solidFill>
                          <a:latin typeface="Calibri"/>
                        </a:rPr>
                        <a:t>Buena Esperanza</a:t>
                      </a:r>
                    </a:p>
                  </a:txBody>
                  <a:tcPr marL="3227" marR="3227" marT="32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Calibri"/>
                        </a:rPr>
                        <a:t>11 al 13 de septiembre</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latin typeface="Calibri"/>
                        </a:rPr>
                        <a:t>9 a 14 hs</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err="1" smtClean="0">
                          <a:solidFill>
                            <a:srgbClr val="000000"/>
                          </a:solidFill>
                          <a:latin typeface="Calibri"/>
                        </a:rPr>
                        <a:t>Pedernera</a:t>
                      </a:r>
                      <a:r>
                        <a:rPr lang="es-ES" sz="1100" b="0" i="0" u="none" strike="noStrike" dirty="0" smtClean="0">
                          <a:solidFill>
                            <a:srgbClr val="000000"/>
                          </a:solidFill>
                          <a:latin typeface="Calibri"/>
                        </a:rPr>
                        <a:t> y Mitre (frente a la Municipalidad)</a:t>
                      </a:r>
                      <a:endParaRPr lang="es-ES" sz="1100" b="0" i="0" u="none" strike="noStrike" dirty="0">
                        <a:solidFill>
                          <a:srgbClr val="000000"/>
                        </a:solidFill>
                        <a:latin typeface="Calibri"/>
                      </a:endParaRPr>
                    </a:p>
                  </a:txBody>
                  <a:tcPr marL="3227" marR="3227" marT="3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2845">
                <a:tc vMerge="1">
                  <a:txBody>
                    <a:bodyPr/>
                    <a:lstStyle/>
                    <a:p>
                      <a:endParaRPr lang="es-ES"/>
                    </a:p>
                  </a:txBody>
                  <a:tcPr/>
                </a:tc>
                <a:tc>
                  <a:txBody>
                    <a:bodyPr/>
                    <a:lstStyle/>
                    <a:p>
                      <a:pPr algn="ctr" fontAlgn="ctr"/>
                      <a:r>
                        <a:rPr lang="es-ES" sz="1100" b="0" i="0" u="none" strike="noStrike" dirty="0">
                          <a:solidFill>
                            <a:srgbClr val="000000"/>
                          </a:solidFill>
                          <a:latin typeface="Calibri"/>
                        </a:rPr>
                        <a:t>Nueva Galicia</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Calibri"/>
                        </a:rPr>
                        <a:t>14 y 15 de septiembre</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latin typeface="Calibri"/>
                        </a:rPr>
                        <a:t>9 a 14 hs</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latin typeface="Calibri"/>
                        </a:rPr>
                        <a:t>San Martín y Belgrano (frente a la Municipalidad)</a:t>
                      </a:r>
                    </a:p>
                  </a:txBody>
                  <a:tcPr marL="3227" marR="3227" marT="3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8032">
                <a:tc>
                  <a:txBody>
                    <a:bodyPr/>
                    <a:lstStyle/>
                    <a:p>
                      <a:pPr algn="ctr" fontAlgn="ctr"/>
                      <a:r>
                        <a:rPr lang="es-ES" sz="1100" b="0" i="0" u="none" strike="noStrike" dirty="0">
                          <a:solidFill>
                            <a:srgbClr val="000000"/>
                          </a:solidFill>
                          <a:latin typeface="Calibri"/>
                        </a:rPr>
                        <a:t>Córdoba</a:t>
                      </a:r>
                    </a:p>
                  </a:txBody>
                  <a:tcPr marL="3227" marR="3227" marT="3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latin typeface="Calibri"/>
                        </a:rPr>
                        <a:t>La Cumbre</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Calibri"/>
                        </a:rPr>
                        <a:t>11 al 15 de septiembre</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latin typeface="Calibri"/>
                        </a:rPr>
                        <a:t>9 a 15 hs. </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Calibri"/>
                        </a:rPr>
                        <a:t>Esquina Gral Paz y 25 de Mayo</a:t>
                      </a:r>
                    </a:p>
                  </a:txBody>
                  <a:tcPr marL="3227" marR="3227" marT="3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00904">
                <a:tc>
                  <a:txBody>
                    <a:bodyPr/>
                    <a:lstStyle/>
                    <a:p>
                      <a:pPr algn="ctr" fontAlgn="ctr"/>
                      <a:r>
                        <a:rPr lang="es-ES" sz="1100" b="0" i="0" u="none" strike="noStrike" dirty="0">
                          <a:solidFill>
                            <a:srgbClr val="000000"/>
                          </a:solidFill>
                          <a:latin typeface="Calibri"/>
                        </a:rPr>
                        <a:t>Ciudad Autónoma de Buenos Aires</a:t>
                      </a:r>
                    </a:p>
                  </a:txBody>
                  <a:tcPr marL="3227" marR="3227" marT="32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latin typeface="Calibri"/>
                        </a:rPr>
                        <a:t>Retiro</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latin typeface="Calibri"/>
                        </a:rPr>
                        <a:t>4 al 15 de septiembre</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rgbClr val="000000"/>
                          </a:solidFill>
                          <a:latin typeface="Calibri"/>
                        </a:rPr>
                        <a:t>14:30 a 19 hs (</a:t>
                      </a:r>
                      <a:r>
                        <a:rPr lang="es-ES" sz="1100" b="0" i="0" u="none" strike="noStrike" dirty="0" err="1">
                          <a:solidFill>
                            <a:srgbClr val="000000"/>
                          </a:solidFill>
                          <a:latin typeface="Calibri"/>
                        </a:rPr>
                        <a:t>lu</a:t>
                      </a:r>
                      <a:r>
                        <a:rPr lang="es-ES" sz="1100" b="0" i="0" u="none" strike="noStrike" dirty="0">
                          <a:solidFill>
                            <a:srgbClr val="000000"/>
                          </a:solidFill>
                          <a:latin typeface="Calibri"/>
                        </a:rPr>
                        <a:t>, mi y vi)</a:t>
                      </a:r>
                      <a:br>
                        <a:rPr lang="es-ES" sz="1100" b="0" i="0" u="none" strike="noStrike" dirty="0">
                          <a:solidFill>
                            <a:srgbClr val="000000"/>
                          </a:solidFill>
                          <a:latin typeface="Calibri"/>
                        </a:rPr>
                      </a:br>
                      <a:r>
                        <a:rPr lang="es-ES" sz="1100" b="0" i="0" u="none" strike="noStrike" dirty="0">
                          <a:solidFill>
                            <a:srgbClr val="000000"/>
                          </a:solidFill>
                          <a:latin typeface="Calibri"/>
                        </a:rPr>
                        <a:t>8:30 a 13:30 hs. (</a:t>
                      </a:r>
                      <a:r>
                        <a:rPr lang="es-ES" sz="1100" b="0" i="0" u="none" strike="noStrike" dirty="0" err="1">
                          <a:solidFill>
                            <a:srgbClr val="000000"/>
                          </a:solidFill>
                          <a:latin typeface="Calibri"/>
                        </a:rPr>
                        <a:t>ma</a:t>
                      </a:r>
                      <a:r>
                        <a:rPr lang="es-ES" sz="1100" b="0" i="0" u="none" strike="noStrike" dirty="0">
                          <a:solidFill>
                            <a:srgbClr val="000000"/>
                          </a:solidFill>
                          <a:latin typeface="Calibri"/>
                        </a:rPr>
                        <a:t> y </a:t>
                      </a:r>
                      <a:r>
                        <a:rPr lang="es-ES" sz="1100" b="0" i="0" u="none" strike="noStrike" dirty="0" err="1">
                          <a:solidFill>
                            <a:srgbClr val="000000"/>
                          </a:solidFill>
                          <a:latin typeface="Calibri"/>
                        </a:rPr>
                        <a:t>ju</a:t>
                      </a:r>
                      <a:r>
                        <a:rPr lang="es-ES" sz="1100" b="0" i="0" u="none" strike="noStrike" dirty="0">
                          <a:solidFill>
                            <a:srgbClr val="000000"/>
                          </a:solidFill>
                          <a:latin typeface="Calibri"/>
                        </a:rPr>
                        <a:t>)</a:t>
                      </a:r>
                    </a:p>
                  </a:txBody>
                  <a:tcPr marL="3227" marR="3227" marT="3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err="1">
                          <a:solidFill>
                            <a:srgbClr val="000000"/>
                          </a:solidFill>
                          <a:latin typeface="Calibri"/>
                        </a:rPr>
                        <a:t>Linea</a:t>
                      </a:r>
                      <a:r>
                        <a:rPr lang="es-ES" sz="1100" b="0" i="0" u="none" strike="noStrike" dirty="0">
                          <a:solidFill>
                            <a:srgbClr val="000000"/>
                          </a:solidFill>
                          <a:latin typeface="Calibri"/>
                        </a:rPr>
                        <a:t> San Martín</a:t>
                      </a:r>
                      <a:br>
                        <a:rPr lang="es-ES" sz="1100" b="0" i="0" u="none" strike="noStrike" dirty="0">
                          <a:solidFill>
                            <a:srgbClr val="000000"/>
                          </a:solidFill>
                          <a:latin typeface="Calibri"/>
                        </a:rPr>
                      </a:br>
                      <a:r>
                        <a:rPr lang="es-ES" sz="1100" b="0" i="0" u="none" strike="noStrike" dirty="0">
                          <a:solidFill>
                            <a:srgbClr val="000000"/>
                          </a:solidFill>
                          <a:latin typeface="Calibri"/>
                        </a:rPr>
                        <a:t>Trenes Argentinos (la atención se realiza con puestos de atención </a:t>
                      </a:r>
                      <a:r>
                        <a:rPr lang="es-ES" sz="1100" b="0" i="0" u="none" strike="noStrike" dirty="0" err="1">
                          <a:solidFill>
                            <a:srgbClr val="000000"/>
                          </a:solidFill>
                          <a:latin typeface="Calibri"/>
                        </a:rPr>
                        <a:t>intinerantes</a:t>
                      </a:r>
                      <a:r>
                        <a:rPr lang="es-ES" sz="1100" b="0" i="0" u="none" strike="noStrike" dirty="0">
                          <a:solidFill>
                            <a:srgbClr val="000000"/>
                          </a:solidFill>
                          <a:latin typeface="Calibri"/>
                        </a:rPr>
                        <a:t>)</a:t>
                      </a:r>
                    </a:p>
                  </a:txBody>
                  <a:tcPr marL="3227" marR="3227" marT="32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p:cNvPr>
          <p:cNvPicPr>
            <a:picLocks noChangeAspect="1" noChangeArrowheads="1"/>
          </p:cNvPicPr>
          <p:nvPr/>
        </p:nvPicPr>
        <p:blipFill>
          <a:blip r:embed="rId3" cstate="print"/>
          <a:srcRect/>
          <a:stretch>
            <a:fillRect/>
          </a:stretch>
        </p:blipFill>
        <p:spPr bwMode="auto">
          <a:xfrm>
            <a:off x="664215" y="4151678"/>
            <a:ext cx="615267" cy="615267"/>
          </a:xfrm>
          <a:prstGeom prst="rect">
            <a:avLst/>
          </a:prstGeom>
          <a:noFill/>
          <a:ln w="9525">
            <a:noFill/>
            <a:miter lim="800000"/>
            <a:headEnd/>
            <a:tailEnd/>
          </a:ln>
          <a:effectLst/>
        </p:spPr>
      </p:pic>
      <p:sp>
        <p:nvSpPr>
          <p:cNvPr id="15" name="14 CuadroTexto"/>
          <p:cNvSpPr txBox="1"/>
          <p:nvPr/>
        </p:nvSpPr>
        <p:spPr>
          <a:xfrm>
            <a:off x="464323" y="4915563"/>
            <a:ext cx="1143008" cy="338554"/>
          </a:xfrm>
          <a:prstGeom prst="rect">
            <a:avLst/>
          </a:prstGeom>
          <a:noFill/>
        </p:spPr>
        <p:txBody>
          <a:bodyPr wrap="square" rtlCol="0">
            <a:spAutoFit/>
          </a:bodyPr>
          <a:lstStyle/>
          <a:p>
            <a:r>
              <a:rPr lang="es-ES" sz="1600" dirty="0">
                <a:solidFill>
                  <a:schemeClr val="tx2">
                    <a:lumMod val="50000"/>
                  </a:schemeClr>
                </a:solidFill>
              </a:rPr>
              <a:t>Biblioteca</a:t>
            </a:r>
          </a:p>
        </p:txBody>
      </p:sp>
      <p:pic>
        <p:nvPicPr>
          <p:cNvPr id="2051" name="Picture 3">
            <a:hlinkClick r:id="rId4"/>
          </p:cNvPr>
          <p:cNvPicPr>
            <a:picLocks noChangeAspect="1" noChangeArrowheads="1"/>
          </p:cNvPicPr>
          <p:nvPr/>
        </p:nvPicPr>
        <p:blipFill>
          <a:blip r:embed="rId5" cstate="print"/>
          <a:srcRect/>
          <a:stretch>
            <a:fillRect/>
          </a:stretch>
        </p:blipFill>
        <p:spPr bwMode="auto">
          <a:xfrm>
            <a:off x="2143116" y="4151678"/>
            <a:ext cx="615267" cy="615267"/>
          </a:xfrm>
          <a:prstGeom prst="rect">
            <a:avLst/>
          </a:prstGeom>
          <a:noFill/>
          <a:ln w="9525">
            <a:noFill/>
            <a:miter lim="800000"/>
            <a:headEnd/>
            <a:tailEnd/>
          </a:ln>
          <a:effectLst/>
        </p:spPr>
      </p:pic>
      <p:sp>
        <p:nvSpPr>
          <p:cNvPr id="17" name="16 CuadroTexto"/>
          <p:cNvSpPr txBox="1"/>
          <p:nvPr/>
        </p:nvSpPr>
        <p:spPr>
          <a:xfrm>
            <a:off x="1643050" y="4792453"/>
            <a:ext cx="1857388" cy="584775"/>
          </a:xfrm>
          <a:prstGeom prst="rect">
            <a:avLst/>
          </a:prstGeom>
          <a:noFill/>
        </p:spPr>
        <p:txBody>
          <a:bodyPr wrap="square" rtlCol="0">
            <a:spAutoFit/>
          </a:bodyPr>
          <a:lstStyle/>
          <a:p>
            <a:pPr algn="ctr"/>
            <a:r>
              <a:rPr lang="es-ES" sz="1600" dirty="0">
                <a:solidFill>
                  <a:schemeClr val="tx2">
                    <a:lumMod val="50000"/>
                  </a:schemeClr>
                </a:solidFill>
              </a:rPr>
              <a:t>ABC – Consultas frecuentes</a:t>
            </a:r>
          </a:p>
        </p:txBody>
      </p:sp>
      <p:pic>
        <p:nvPicPr>
          <p:cNvPr id="2052" name="Picture 4">
            <a:hlinkClick r:id="rId6"/>
          </p:cNvPr>
          <p:cNvPicPr>
            <a:picLocks noChangeAspect="1" noChangeArrowheads="1"/>
          </p:cNvPicPr>
          <p:nvPr/>
        </p:nvPicPr>
        <p:blipFill>
          <a:blip r:embed="rId7" cstate="print"/>
          <a:srcRect/>
          <a:stretch>
            <a:fillRect/>
          </a:stretch>
        </p:blipFill>
        <p:spPr bwMode="auto">
          <a:xfrm>
            <a:off x="3810874" y="4179644"/>
            <a:ext cx="559334" cy="559334"/>
          </a:xfrm>
          <a:prstGeom prst="rect">
            <a:avLst/>
          </a:prstGeom>
          <a:noFill/>
          <a:ln w="9525">
            <a:noFill/>
            <a:miter lim="800000"/>
            <a:headEnd/>
            <a:tailEnd/>
          </a:ln>
          <a:effectLst/>
        </p:spPr>
      </p:pic>
      <p:sp>
        <p:nvSpPr>
          <p:cNvPr id="20" name="19 CuadroTexto"/>
          <p:cNvSpPr txBox="1"/>
          <p:nvPr/>
        </p:nvSpPr>
        <p:spPr>
          <a:xfrm>
            <a:off x="3571876" y="4792453"/>
            <a:ext cx="1285884" cy="584775"/>
          </a:xfrm>
          <a:prstGeom prst="rect">
            <a:avLst/>
          </a:prstGeom>
          <a:noFill/>
        </p:spPr>
        <p:txBody>
          <a:bodyPr wrap="square" rtlCol="0">
            <a:spAutoFit/>
          </a:bodyPr>
          <a:lstStyle/>
          <a:p>
            <a:r>
              <a:rPr lang="es-ES" sz="1600" dirty="0">
                <a:solidFill>
                  <a:schemeClr val="tx2">
                    <a:lumMod val="50000"/>
                  </a:schemeClr>
                </a:solidFill>
              </a:rPr>
              <a:t>Calculadora de interés</a:t>
            </a:r>
          </a:p>
        </p:txBody>
      </p:sp>
      <p:pic>
        <p:nvPicPr>
          <p:cNvPr id="2053" name="Picture 5">
            <a:hlinkClick r:id="rId8"/>
          </p:cNvPr>
          <p:cNvPicPr>
            <a:picLocks noChangeAspect="1" noChangeArrowheads="1"/>
          </p:cNvPicPr>
          <p:nvPr/>
        </p:nvPicPr>
        <p:blipFill>
          <a:blip r:embed="rId9" cstate="print"/>
          <a:srcRect/>
          <a:stretch>
            <a:fillRect/>
          </a:stretch>
        </p:blipFill>
        <p:spPr bwMode="auto">
          <a:xfrm>
            <a:off x="2081793" y="2291061"/>
            <a:ext cx="622712" cy="622712"/>
          </a:xfrm>
          <a:prstGeom prst="rect">
            <a:avLst/>
          </a:prstGeom>
          <a:noFill/>
          <a:ln w="9525">
            <a:noFill/>
            <a:miter lim="800000"/>
            <a:headEnd/>
            <a:tailEnd/>
          </a:ln>
          <a:effectLst/>
        </p:spPr>
      </p:pic>
      <p:sp>
        <p:nvSpPr>
          <p:cNvPr id="21" name="20 CuadroTexto"/>
          <p:cNvSpPr txBox="1"/>
          <p:nvPr/>
        </p:nvSpPr>
        <p:spPr>
          <a:xfrm>
            <a:off x="1643050" y="3069211"/>
            <a:ext cx="1500198" cy="338554"/>
          </a:xfrm>
          <a:prstGeom prst="rect">
            <a:avLst/>
          </a:prstGeom>
          <a:noFill/>
        </p:spPr>
        <p:txBody>
          <a:bodyPr wrap="square" rtlCol="0">
            <a:spAutoFit/>
          </a:bodyPr>
          <a:lstStyle/>
          <a:p>
            <a:r>
              <a:rPr lang="es-ES" sz="1600" dirty="0">
                <a:solidFill>
                  <a:schemeClr val="tx2">
                    <a:lumMod val="75000"/>
                  </a:schemeClr>
                </a:solidFill>
              </a:rPr>
              <a:t>Consulta web</a:t>
            </a:r>
          </a:p>
        </p:txBody>
      </p:sp>
      <p:pic>
        <p:nvPicPr>
          <p:cNvPr id="2056" name="Picture 8">
            <a:hlinkClick r:id="rId10"/>
          </p:cNvPr>
          <p:cNvPicPr>
            <a:picLocks noChangeAspect="1" noChangeArrowheads="1"/>
          </p:cNvPicPr>
          <p:nvPr/>
        </p:nvPicPr>
        <p:blipFill>
          <a:blip r:embed="rId11" cstate="print"/>
          <a:srcRect/>
          <a:stretch>
            <a:fillRect/>
          </a:stretch>
        </p:blipFill>
        <p:spPr bwMode="auto">
          <a:xfrm>
            <a:off x="5290863" y="4095744"/>
            <a:ext cx="727134" cy="727134"/>
          </a:xfrm>
          <a:prstGeom prst="rect">
            <a:avLst/>
          </a:prstGeom>
          <a:noFill/>
          <a:ln w="9525">
            <a:noFill/>
            <a:miter lim="800000"/>
            <a:headEnd/>
            <a:tailEnd/>
          </a:ln>
          <a:effectLst/>
        </p:spPr>
      </p:pic>
      <p:sp>
        <p:nvSpPr>
          <p:cNvPr id="27" name="26 CuadroTexto"/>
          <p:cNvSpPr txBox="1"/>
          <p:nvPr/>
        </p:nvSpPr>
        <p:spPr>
          <a:xfrm>
            <a:off x="4857760" y="4915563"/>
            <a:ext cx="1857388" cy="338554"/>
          </a:xfrm>
          <a:prstGeom prst="rect">
            <a:avLst/>
          </a:prstGeom>
          <a:noFill/>
        </p:spPr>
        <p:txBody>
          <a:bodyPr wrap="square" rtlCol="0">
            <a:spAutoFit/>
          </a:bodyPr>
          <a:lstStyle/>
          <a:p>
            <a:r>
              <a:rPr lang="es-ES" sz="1600" dirty="0">
                <a:solidFill>
                  <a:schemeClr val="tx2">
                    <a:lumMod val="50000"/>
                  </a:schemeClr>
                </a:solidFill>
              </a:rPr>
              <a:t>Forma de pago</a:t>
            </a:r>
          </a:p>
        </p:txBody>
      </p:sp>
      <p:pic>
        <p:nvPicPr>
          <p:cNvPr id="2057" name="Picture 9">
            <a:hlinkClick r:id="rId12"/>
          </p:cNvPr>
          <p:cNvPicPr>
            <a:picLocks noChangeAspect="1" noChangeArrowheads="1"/>
          </p:cNvPicPr>
          <p:nvPr/>
        </p:nvPicPr>
        <p:blipFill>
          <a:blip r:embed="rId13" cstate="print"/>
          <a:srcRect/>
          <a:stretch>
            <a:fillRect/>
          </a:stretch>
        </p:blipFill>
        <p:spPr bwMode="auto">
          <a:xfrm>
            <a:off x="2143116" y="5590869"/>
            <a:ext cx="615267" cy="615267"/>
          </a:xfrm>
          <a:prstGeom prst="rect">
            <a:avLst/>
          </a:prstGeom>
          <a:noFill/>
          <a:ln w="9525">
            <a:noFill/>
            <a:miter lim="800000"/>
            <a:headEnd/>
            <a:tailEnd/>
          </a:ln>
          <a:effectLst/>
        </p:spPr>
      </p:pic>
      <p:sp>
        <p:nvSpPr>
          <p:cNvPr id="29" name="28 CuadroTexto"/>
          <p:cNvSpPr txBox="1"/>
          <p:nvPr/>
        </p:nvSpPr>
        <p:spPr>
          <a:xfrm>
            <a:off x="1643050" y="6351951"/>
            <a:ext cx="1857388" cy="338554"/>
          </a:xfrm>
          <a:prstGeom prst="rect">
            <a:avLst/>
          </a:prstGeom>
          <a:noFill/>
        </p:spPr>
        <p:txBody>
          <a:bodyPr wrap="square" rtlCol="0">
            <a:spAutoFit/>
          </a:bodyPr>
          <a:lstStyle/>
          <a:p>
            <a:r>
              <a:rPr lang="es-ES" sz="1600" dirty="0">
                <a:solidFill>
                  <a:schemeClr val="tx2">
                    <a:lumMod val="50000"/>
                  </a:schemeClr>
                </a:solidFill>
              </a:rPr>
              <a:t>Guías de tramites</a:t>
            </a:r>
          </a:p>
        </p:txBody>
      </p:sp>
      <p:pic>
        <p:nvPicPr>
          <p:cNvPr id="2058" name="Picture 10">
            <a:hlinkClick r:id="rId14"/>
          </p:cNvPr>
          <p:cNvPicPr>
            <a:picLocks noChangeAspect="1" noChangeArrowheads="1"/>
          </p:cNvPicPr>
          <p:nvPr/>
        </p:nvPicPr>
        <p:blipFill>
          <a:blip r:embed="rId15" cstate="print"/>
          <a:srcRect/>
          <a:stretch>
            <a:fillRect/>
          </a:stretch>
        </p:blipFill>
        <p:spPr bwMode="auto">
          <a:xfrm>
            <a:off x="5318830" y="5562902"/>
            <a:ext cx="671201" cy="671201"/>
          </a:xfrm>
          <a:prstGeom prst="rect">
            <a:avLst/>
          </a:prstGeom>
          <a:noFill/>
          <a:ln w="9525">
            <a:noFill/>
            <a:miter lim="800000"/>
            <a:headEnd/>
            <a:tailEnd/>
          </a:ln>
          <a:effectLst/>
        </p:spPr>
      </p:pic>
      <p:sp>
        <p:nvSpPr>
          <p:cNvPr id="31" name="30 CuadroTexto"/>
          <p:cNvSpPr txBox="1"/>
          <p:nvPr/>
        </p:nvSpPr>
        <p:spPr>
          <a:xfrm>
            <a:off x="4857760" y="6351951"/>
            <a:ext cx="1857388" cy="338554"/>
          </a:xfrm>
          <a:prstGeom prst="rect">
            <a:avLst/>
          </a:prstGeom>
          <a:noFill/>
        </p:spPr>
        <p:txBody>
          <a:bodyPr wrap="square" rtlCol="0">
            <a:spAutoFit/>
          </a:bodyPr>
          <a:lstStyle/>
          <a:p>
            <a:r>
              <a:rPr lang="es-ES" sz="1600" dirty="0">
                <a:solidFill>
                  <a:schemeClr val="tx2">
                    <a:lumMod val="50000"/>
                  </a:schemeClr>
                </a:solidFill>
              </a:rPr>
              <a:t>Guías Paso a Paso</a:t>
            </a:r>
          </a:p>
        </p:txBody>
      </p:sp>
      <p:pic>
        <p:nvPicPr>
          <p:cNvPr id="2059" name="Picture 11">
            <a:hlinkClick r:id="rId16"/>
          </p:cNvPr>
          <p:cNvPicPr>
            <a:picLocks noChangeAspect="1" noChangeArrowheads="1"/>
          </p:cNvPicPr>
          <p:nvPr/>
        </p:nvPicPr>
        <p:blipFill>
          <a:blip r:embed="rId17" cstate="print"/>
          <a:srcRect/>
          <a:stretch>
            <a:fillRect/>
          </a:stretch>
        </p:blipFill>
        <p:spPr bwMode="auto">
          <a:xfrm>
            <a:off x="608281" y="5534935"/>
            <a:ext cx="727134" cy="727134"/>
          </a:xfrm>
          <a:prstGeom prst="rect">
            <a:avLst/>
          </a:prstGeom>
          <a:noFill/>
          <a:ln w="9525">
            <a:noFill/>
            <a:miter lim="800000"/>
            <a:headEnd/>
            <a:tailEnd/>
          </a:ln>
          <a:effectLst/>
        </p:spPr>
      </p:pic>
      <p:sp>
        <p:nvSpPr>
          <p:cNvPr id="40" name="39 CuadroTexto"/>
          <p:cNvSpPr txBox="1"/>
          <p:nvPr/>
        </p:nvSpPr>
        <p:spPr>
          <a:xfrm>
            <a:off x="428604" y="6351951"/>
            <a:ext cx="1214446" cy="338554"/>
          </a:xfrm>
          <a:prstGeom prst="rect">
            <a:avLst/>
          </a:prstGeom>
          <a:noFill/>
        </p:spPr>
        <p:txBody>
          <a:bodyPr wrap="square" rtlCol="0">
            <a:spAutoFit/>
          </a:bodyPr>
          <a:lstStyle/>
          <a:p>
            <a:r>
              <a:rPr lang="es-ES" sz="1600" dirty="0" err="1">
                <a:solidFill>
                  <a:schemeClr val="tx2">
                    <a:lumMod val="50000"/>
                  </a:schemeClr>
                </a:solidFill>
              </a:rPr>
              <a:t>Micrositios</a:t>
            </a:r>
            <a:endParaRPr lang="es-ES" sz="1600" dirty="0">
              <a:solidFill>
                <a:schemeClr val="tx2">
                  <a:lumMod val="50000"/>
                </a:schemeClr>
              </a:solidFill>
            </a:endParaRPr>
          </a:p>
        </p:txBody>
      </p:sp>
      <p:pic>
        <p:nvPicPr>
          <p:cNvPr id="2060" name="Picture 12">
            <a:hlinkClick r:id="rId18"/>
          </p:cNvPr>
          <p:cNvPicPr>
            <a:picLocks noChangeAspect="1" noChangeArrowheads="1"/>
          </p:cNvPicPr>
          <p:nvPr/>
        </p:nvPicPr>
        <p:blipFill>
          <a:blip r:embed="rId19" cstate="print"/>
          <a:srcRect/>
          <a:stretch>
            <a:fillRect/>
          </a:stretch>
        </p:blipFill>
        <p:spPr bwMode="auto">
          <a:xfrm>
            <a:off x="3565986" y="2294784"/>
            <a:ext cx="615267" cy="615267"/>
          </a:xfrm>
          <a:prstGeom prst="rect">
            <a:avLst/>
          </a:prstGeom>
          <a:noFill/>
          <a:ln w="9525">
            <a:noFill/>
            <a:miter lim="800000"/>
            <a:headEnd/>
            <a:tailEnd/>
          </a:ln>
          <a:effectLst/>
        </p:spPr>
      </p:pic>
      <p:sp>
        <p:nvSpPr>
          <p:cNvPr id="42" name="41 CuadroTexto"/>
          <p:cNvSpPr txBox="1"/>
          <p:nvPr/>
        </p:nvSpPr>
        <p:spPr>
          <a:xfrm>
            <a:off x="3351672" y="2946101"/>
            <a:ext cx="1357322" cy="584775"/>
          </a:xfrm>
          <a:prstGeom prst="rect">
            <a:avLst/>
          </a:prstGeom>
          <a:noFill/>
        </p:spPr>
        <p:txBody>
          <a:bodyPr wrap="square" rtlCol="0">
            <a:spAutoFit/>
          </a:bodyPr>
          <a:lstStyle/>
          <a:p>
            <a:r>
              <a:rPr lang="es-ES" sz="1600" dirty="0">
                <a:solidFill>
                  <a:schemeClr val="tx2">
                    <a:lumMod val="75000"/>
                  </a:schemeClr>
                </a:solidFill>
              </a:rPr>
              <a:t>Reclamos y Sugerencia </a:t>
            </a:r>
          </a:p>
        </p:txBody>
      </p:sp>
      <p:pic>
        <p:nvPicPr>
          <p:cNvPr id="2061" name="Picture 13">
            <a:hlinkClick r:id="rId20"/>
          </p:cNvPr>
          <p:cNvPicPr>
            <a:picLocks noChangeAspect="1" noChangeArrowheads="1"/>
          </p:cNvPicPr>
          <p:nvPr/>
        </p:nvPicPr>
        <p:blipFill>
          <a:blip r:embed="rId21" cstate="print"/>
          <a:srcRect/>
          <a:stretch>
            <a:fillRect/>
          </a:stretch>
        </p:blipFill>
        <p:spPr bwMode="auto">
          <a:xfrm>
            <a:off x="3754941" y="5562902"/>
            <a:ext cx="671201" cy="671201"/>
          </a:xfrm>
          <a:prstGeom prst="rect">
            <a:avLst/>
          </a:prstGeom>
          <a:noFill/>
          <a:ln w="9525">
            <a:noFill/>
            <a:miter lim="800000"/>
            <a:headEnd/>
            <a:tailEnd/>
          </a:ln>
          <a:effectLst/>
        </p:spPr>
      </p:pic>
      <p:sp>
        <p:nvSpPr>
          <p:cNvPr id="44" name="43 CuadroTexto"/>
          <p:cNvSpPr txBox="1"/>
          <p:nvPr/>
        </p:nvSpPr>
        <p:spPr>
          <a:xfrm>
            <a:off x="3571876" y="6351951"/>
            <a:ext cx="1428760" cy="338554"/>
          </a:xfrm>
          <a:prstGeom prst="rect">
            <a:avLst/>
          </a:prstGeom>
          <a:noFill/>
        </p:spPr>
        <p:txBody>
          <a:bodyPr wrap="square" rtlCol="0">
            <a:spAutoFit/>
          </a:bodyPr>
          <a:lstStyle/>
          <a:p>
            <a:r>
              <a:rPr lang="es-ES" sz="1600" dirty="0">
                <a:solidFill>
                  <a:schemeClr val="tx2">
                    <a:lumMod val="50000"/>
                  </a:schemeClr>
                </a:solidFill>
              </a:rPr>
              <a:t>Formularios</a:t>
            </a:r>
          </a:p>
        </p:txBody>
      </p:sp>
      <p:pic>
        <p:nvPicPr>
          <p:cNvPr id="2062" name="Picture 14">
            <a:hlinkClick r:id="rId22"/>
          </p:cNvPr>
          <p:cNvPicPr>
            <a:picLocks noChangeAspect="1" noChangeArrowheads="1"/>
          </p:cNvPicPr>
          <p:nvPr/>
        </p:nvPicPr>
        <p:blipFill>
          <a:blip r:embed="rId23" cstate="print"/>
          <a:srcRect/>
          <a:stretch>
            <a:fillRect/>
          </a:stretch>
        </p:blipFill>
        <p:spPr bwMode="auto">
          <a:xfrm>
            <a:off x="636248" y="6881826"/>
            <a:ext cx="671201" cy="671201"/>
          </a:xfrm>
          <a:prstGeom prst="rect">
            <a:avLst/>
          </a:prstGeom>
          <a:noFill/>
          <a:ln w="9525">
            <a:noFill/>
            <a:miter lim="800000"/>
            <a:headEnd/>
            <a:tailEnd/>
          </a:ln>
          <a:effectLst/>
        </p:spPr>
      </p:pic>
      <p:sp>
        <p:nvSpPr>
          <p:cNvPr id="46" name="45 CuadroTexto"/>
          <p:cNvSpPr txBox="1"/>
          <p:nvPr/>
        </p:nvSpPr>
        <p:spPr>
          <a:xfrm>
            <a:off x="571480" y="7544316"/>
            <a:ext cx="928694" cy="338554"/>
          </a:xfrm>
          <a:prstGeom prst="rect">
            <a:avLst/>
          </a:prstGeom>
          <a:noFill/>
        </p:spPr>
        <p:txBody>
          <a:bodyPr wrap="square" rtlCol="0">
            <a:spAutoFit/>
          </a:bodyPr>
          <a:lstStyle/>
          <a:p>
            <a:r>
              <a:rPr lang="es-ES" sz="1600" dirty="0">
                <a:solidFill>
                  <a:schemeClr val="tx2">
                    <a:lumMod val="50000"/>
                  </a:schemeClr>
                </a:solidFill>
              </a:rPr>
              <a:t>Turnos</a:t>
            </a:r>
          </a:p>
        </p:txBody>
      </p:sp>
      <p:pic>
        <p:nvPicPr>
          <p:cNvPr id="2063" name="Picture 15">
            <a:hlinkClick r:id="rId24"/>
          </p:cNvPr>
          <p:cNvPicPr>
            <a:picLocks noChangeAspect="1" noChangeArrowheads="1"/>
          </p:cNvPicPr>
          <p:nvPr/>
        </p:nvPicPr>
        <p:blipFill>
          <a:blip r:embed="rId25" cstate="print"/>
          <a:srcRect/>
          <a:stretch>
            <a:fillRect/>
          </a:stretch>
        </p:blipFill>
        <p:spPr bwMode="auto">
          <a:xfrm>
            <a:off x="389579" y="8780405"/>
            <a:ext cx="281880" cy="281880"/>
          </a:xfrm>
          <a:prstGeom prst="rect">
            <a:avLst/>
          </a:prstGeom>
          <a:noFill/>
          <a:ln w="9525">
            <a:noFill/>
            <a:miter lim="800000"/>
            <a:headEnd/>
            <a:tailEnd/>
          </a:ln>
          <a:effectLst/>
        </p:spPr>
      </p:pic>
      <p:pic>
        <p:nvPicPr>
          <p:cNvPr id="2067" name="Picture 19">
            <a:hlinkClick r:id="rId26"/>
          </p:cNvPr>
          <p:cNvPicPr>
            <a:picLocks noChangeAspect="1" noChangeArrowheads="1"/>
          </p:cNvPicPr>
          <p:nvPr/>
        </p:nvPicPr>
        <p:blipFill>
          <a:blip r:embed="rId27" cstate="print"/>
          <a:srcRect/>
          <a:stretch>
            <a:fillRect/>
          </a:stretch>
        </p:blipFill>
        <p:spPr bwMode="auto">
          <a:xfrm>
            <a:off x="728911" y="8761842"/>
            <a:ext cx="342356" cy="342356"/>
          </a:xfrm>
          <a:prstGeom prst="rect">
            <a:avLst/>
          </a:prstGeom>
          <a:noFill/>
          <a:ln w="9525">
            <a:noFill/>
            <a:miter lim="800000"/>
            <a:headEnd/>
            <a:tailEnd/>
          </a:ln>
          <a:effectLst/>
        </p:spPr>
      </p:pic>
      <p:pic>
        <p:nvPicPr>
          <p:cNvPr id="2068" name="Picture 20">
            <a:hlinkClick r:id="rId28"/>
          </p:cNvPr>
          <p:cNvPicPr>
            <a:picLocks noChangeAspect="1" noChangeArrowheads="1"/>
          </p:cNvPicPr>
          <p:nvPr/>
        </p:nvPicPr>
        <p:blipFill>
          <a:blip r:embed="rId29" cstate="print"/>
          <a:srcRect/>
          <a:stretch>
            <a:fillRect/>
          </a:stretch>
        </p:blipFill>
        <p:spPr bwMode="auto">
          <a:xfrm>
            <a:off x="1127856" y="8761842"/>
            <a:ext cx="299562" cy="299562"/>
          </a:xfrm>
          <a:prstGeom prst="rect">
            <a:avLst/>
          </a:prstGeom>
          <a:noFill/>
          <a:ln w="9525">
            <a:noFill/>
            <a:miter lim="800000"/>
            <a:headEnd/>
            <a:tailEnd/>
          </a:ln>
          <a:effectLst/>
        </p:spPr>
      </p:pic>
      <p:pic>
        <p:nvPicPr>
          <p:cNvPr id="2070" name="Picture 22">
            <a:hlinkClick r:id="rId30"/>
          </p:cNvPr>
          <p:cNvPicPr>
            <a:picLocks noChangeAspect="1" noChangeArrowheads="1"/>
          </p:cNvPicPr>
          <p:nvPr/>
        </p:nvPicPr>
        <p:blipFill>
          <a:blip r:embed="rId31" cstate="print"/>
          <a:srcRect/>
          <a:stretch>
            <a:fillRect/>
          </a:stretch>
        </p:blipFill>
        <p:spPr bwMode="auto">
          <a:xfrm>
            <a:off x="1484007" y="8780405"/>
            <a:ext cx="281880" cy="281880"/>
          </a:xfrm>
          <a:prstGeom prst="rect">
            <a:avLst/>
          </a:prstGeom>
          <a:noFill/>
          <a:ln w="9525">
            <a:noFill/>
            <a:miter lim="800000"/>
            <a:headEnd/>
            <a:tailEnd/>
          </a:ln>
          <a:effectLst/>
        </p:spPr>
      </p:pic>
      <p:pic>
        <p:nvPicPr>
          <p:cNvPr id="2071" name="Picture 23">
            <a:hlinkClick r:id="rId32"/>
          </p:cNvPr>
          <p:cNvPicPr>
            <a:picLocks noChangeAspect="1" noChangeArrowheads="1"/>
          </p:cNvPicPr>
          <p:nvPr/>
        </p:nvPicPr>
        <p:blipFill>
          <a:blip r:embed="rId33" cstate="print"/>
          <a:srcRect/>
          <a:stretch>
            <a:fillRect/>
          </a:stretch>
        </p:blipFill>
        <p:spPr bwMode="auto">
          <a:xfrm>
            <a:off x="1826011" y="8776333"/>
            <a:ext cx="299562" cy="299562"/>
          </a:xfrm>
          <a:prstGeom prst="rect">
            <a:avLst/>
          </a:prstGeom>
          <a:noFill/>
          <a:ln w="9525">
            <a:noFill/>
            <a:miter lim="800000"/>
            <a:headEnd/>
            <a:tailEnd/>
          </a:ln>
          <a:effectLst/>
        </p:spPr>
      </p:pic>
      <p:sp>
        <p:nvSpPr>
          <p:cNvPr id="60" name="59 CuadroTexto"/>
          <p:cNvSpPr txBox="1"/>
          <p:nvPr/>
        </p:nvSpPr>
        <p:spPr>
          <a:xfrm>
            <a:off x="391265" y="8233114"/>
            <a:ext cx="1827720" cy="461665"/>
          </a:xfrm>
          <a:prstGeom prst="rect">
            <a:avLst/>
          </a:prstGeom>
          <a:noFill/>
        </p:spPr>
        <p:txBody>
          <a:bodyPr wrap="square" rtlCol="0">
            <a:spAutoFit/>
          </a:bodyPr>
          <a:lstStyle/>
          <a:p>
            <a:r>
              <a:rPr lang="es-ES" sz="2000" b="1" dirty="0" err="1"/>
              <a:t>Encontranos</a:t>
            </a:r>
            <a:r>
              <a:rPr lang="es-ES" sz="2400" b="1" u="sng" dirty="0"/>
              <a:t> </a:t>
            </a:r>
          </a:p>
        </p:txBody>
      </p:sp>
      <p:pic>
        <p:nvPicPr>
          <p:cNvPr id="39" name="Imagen 38">
            <a:extLst>
              <a:ext uri="{FF2B5EF4-FFF2-40B4-BE49-F238E27FC236}">
                <a16:creationId xmlns:a16="http://schemas.microsoft.com/office/drawing/2014/main" id="{DBEE9456-EDC8-7168-795E-7AF079A9765E}"/>
              </a:ext>
            </a:extLst>
          </p:cNvPr>
          <p:cNvPicPr>
            <a:picLocks noChangeAspect="1"/>
          </p:cNvPicPr>
          <p:nvPr/>
        </p:nvPicPr>
        <p:blipFill>
          <a:blip r:embed="rId34" cstate="print">
            <a:alphaModFix amt="20000"/>
            <a:extLst>
              <a:ext uri="{28A0092B-C50C-407E-A947-70E740481C1C}">
                <a14:useLocalDpi xmlns:a14="http://schemas.microsoft.com/office/drawing/2010/main" val="0"/>
              </a:ext>
            </a:extLst>
          </a:blip>
          <a:stretch>
            <a:fillRect/>
          </a:stretch>
        </p:blipFill>
        <p:spPr>
          <a:xfrm>
            <a:off x="5286388" y="7739082"/>
            <a:ext cx="1326599" cy="1365589"/>
          </a:xfrm>
          <a:prstGeom prst="rect">
            <a:avLst/>
          </a:prstGeom>
        </p:spPr>
      </p:pic>
      <p:sp>
        <p:nvSpPr>
          <p:cNvPr id="41" name="12 Rectángulo"/>
          <p:cNvSpPr/>
          <p:nvPr/>
        </p:nvSpPr>
        <p:spPr>
          <a:xfrm>
            <a:off x="-27384" y="1000944"/>
            <a:ext cx="6885384" cy="5940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15 CuadroTexto"/>
          <p:cNvSpPr txBox="1"/>
          <p:nvPr/>
        </p:nvSpPr>
        <p:spPr>
          <a:xfrm>
            <a:off x="703196" y="1085484"/>
            <a:ext cx="5072098" cy="400110"/>
          </a:xfrm>
          <a:prstGeom prst="rect">
            <a:avLst/>
          </a:prstGeom>
          <a:noFill/>
        </p:spPr>
        <p:txBody>
          <a:bodyPr wrap="square" rtlCol="0">
            <a:spAutoFit/>
          </a:bodyPr>
          <a:lstStyle/>
          <a:p>
            <a:r>
              <a:rPr lang="es-ES" sz="2000" b="1" dirty="0" smtClean="0">
                <a:solidFill>
                  <a:schemeClr val="bg1"/>
                </a:solidFill>
              </a:rPr>
              <a:t>AFIP</a:t>
            </a:r>
            <a:endParaRPr lang="es-ES" sz="2000" b="1" dirty="0">
              <a:solidFill>
                <a:schemeClr val="bg1"/>
              </a:solidFill>
            </a:endParaRPr>
          </a:p>
        </p:txBody>
      </p:sp>
      <p:sp>
        <p:nvSpPr>
          <p:cNvPr id="43" name="8 Rectángulo"/>
          <p:cNvSpPr/>
          <p:nvPr/>
        </p:nvSpPr>
        <p:spPr>
          <a:xfrm>
            <a:off x="0" y="9345488"/>
            <a:ext cx="6858000" cy="560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9 CuadroTexto"/>
          <p:cNvSpPr txBox="1"/>
          <p:nvPr/>
        </p:nvSpPr>
        <p:spPr>
          <a:xfrm>
            <a:off x="1678769" y="9487244"/>
            <a:ext cx="3500462" cy="276999"/>
          </a:xfrm>
          <a:prstGeom prst="rect">
            <a:avLst/>
          </a:prstGeom>
          <a:noFill/>
        </p:spPr>
        <p:txBody>
          <a:bodyPr wrap="square" rtlCol="0">
            <a:spAutoFit/>
          </a:bodyPr>
          <a:lstStyle/>
          <a:p>
            <a:r>
              <a:rPr lang="es-ES" sz="1200" b="1" dirty="0" smtClean="0">
                <a:solidFill>
                  <a:schemeClr val="bg1"/>
                </a:solidFill>
              </a:rPr>
              <a:t>ADMINISTRACIÓN </a:t>
            </a:r>
            <a:r>
              <a:rPr lang="es-ES" sz="1200" b="1" dirty="0">
                <a:solidFill>
                  <a:schemeClr val="bg1"/>
                </a:solidFill>
              </a:rPr>
              <a:t>FEDERAL DE INGRESOS PUBLICOS </a:t>
            </a:r>
          </a:p>
        </p:txBody>
      </p:sp>
      <p:sp>
        <p:nvSpPr>
          <p:cNvPr id="53" name="15 CuadroTexto"/>
          <p:cNvSpPr txBox="1"/>
          <p:nvPr/>
        </p:nvSpPr>
        <p:spPr>
          <a:xfrm>
            <a:off x="357166" y="1738290"/>
            <a:ext cx="5072098" cy="400110"/>
          </a:xfrm>
          <a:prstGeom prst="rect">
            <a:avLst/>
          </a:prstGeom>
          <a:noFill/>
        </p:spPr>
        <p:txBody>
          <a:bodyPr wrap="square" rtlCol="0">
            <a:spAutoFit/>
          </a:bodyPr>
          <a:lstStyle/>
          <a:p>
            <a:r>
              <a:rPr lang="es-ES" sz="2000" b="1" dirty="0" smtClean="0">
                <a:solidFill>
                  <a:schemeClr val="tx2">
                    <a:lumMod val="50000"/>
                  </a:schemeClr>
                </a:solidFill>
              </a:rPr>
              <a:t>Contáctanos.</a:t>
            </a:r>
            <a:endParaRPr lang="es-ES" sz="2000" b="1" dirty="0">
              <a:solidFill>
                <a:schemeClr val="tx2">
                  <a:lumMod val="50000"/>
                </a:schemeClr>
              </a:solidFill>
            </a:endParaRPr>
          </a:p>
        </p:txBody>
      </p:sp>
      <p:pic>
        <p:nvPicPr>
          <p:cNvPr id="2049" name="Picture 1">
            <a:hlinkClick r:id="rId35"/>
          </p:cNvPr>
          <p:cNvPicPr>
            <a:picLocks noChangeAspect="1" noChangeArrowheads="1"/>
          </p:cNvPicPr>
          <p:nvPr/>
        </p:nvPicPr>
        <p:blipFill>
          <a:blip r:embed="rId36" cstate="print"/>
          <a:srcRect/>
          <a:stretch>
            <a:fillRect/>
          </a:stretch>
        </p:blipFill>
        <p:spPr bwMode="auto">
          <a:xfrm>
            <a:off x="692308" y="2294617"/>
            <a:ext cx="615600" cy="615600"/>
          </a:xfrm>
          <a:prstGeom prst="rect">
            <a:avLst/>
          </a:prstGeom>
          <a:noFill/>
          <a:ln w="9525">
            <a:noFill/>
            <a:miter lim="800000"/>
            <a:headEnd/>
            <a:tailEnd/>
          </a:ln>
          <a:effectLst/>
        </p:spPr>
      </p:pic>
      <p:sp>
        <p:nvSpPr>
          <p:cNvPr id="54" name="53 CuadroTexto"/>
          <p:cNvSpPr txBox="1"/>
          <p:nvPr/>
        </p:nvSpPr>
        <p:spPr>
          <a:xfrm>
            <a:off x="428604" y="2946101"/>
            <a:ext cx="1143008" cy="584775"/>
          </a:xfrm>
          <a:prstGeom prst="rect">
            <a:avLst/>
          </a:prstGeom>
          <a:noFill/>
        </p:spPr>
        <p:txBody>
          <a:bodyPr wrap="square" rtlCol="0">
            <a:spAutoFit/>
          </a:bodyPr>
          <a:lstStyle/>
          <a:p>
            <a:pPr algn="ctr"/>
            <a:r>
              <a:rPr lang="es-ES" sz="1600" dirty="0" smtClean="0">
                <a:solidFill>
                  <a:schemeClr val="tx2">
                    <a:lumMod val="75000"/>
                  </a:schemeClr>
                </a:solidFill>
              </a:rPr>
              <a:t>Canal Telefónico</a:t>
            </a:r>
            <a:endParaRPr lang="es-ES" sz="1600" dirty="0">
              <a:solidFill>
                <a:schemeClr val="tx2">
                  <a:lumMod val="75000"/>
                </a:schemeClr>
              </a:solidFill>
            </a:endParaRPr>
          </a:p>
        </p:txBody>
      </p:sp>
      <p:pic>
        <p:nvPicPr>
          <p:cNvPr id="55" name="54 Imagen" descr="logo-subdir-Serv-Contribuyente.jpg"/>
          <p:cNvPicPr>
            <a:picLocks noChangeAspect="1"/>
          </p:cNvPicPr>
          <p:nvPr/>
        </p:nvPicPr>
        <p:blipFill>
          <a:blip r:embed="rId37" cstate="print"/>
          <a:stretch>
            <a:fillRect/>
          </a:stretch>
        </p:blipFill>
        <p:spPr>
          <a:xfrm>
            <a:off x="285728" y="238092"/>
            <a:ext cx="4209615" cy="571504"/>
          </a:xfrm>
          <a:prstGeom prst="rect">
            <a:avLst/>
          </a:prstGeom>
        </p:spPr>
      </p:pic>
      <p:sp>
        <p:nvSpPr>
          <p:cNvPr id="56" name="15 CuadroTexto"/>
          <p:cNvSpPr txBox="1"/>
          <p:nvPr/>
        </p:nvSpPr>
        <p:spPr>
          <a:xfrm>
            <a:off x="428604" y="3624196"/>
            <a:ext cx="5072098" cy="400110"/>
          </a:xfrm>
          <a:prstGeom prst="rect">
            <a:avLst/>
          </a:prstGeom>
          <a:noFill/>
        </p:spPr>
        <p:txBody>
          <a:bodyPr wrap="square" rtlCol="0">
            <a:spAutoFit/>
          </a:bodyPr>
          <a:lstStyle/>
          <a:p>
            <a:r>
              <a:rPr lang="es-ES" sz="2000" b="1" dirty="0" smtClean="0">
                <a:solidFill>
                  <a:schemeClr val="tx2">
                    <a:lumMod val="50000"/>
                  </a:schemeClr>
                </a:solidFill>
              </a:rPr>
              <a:t>Nuestras Herramientas.</a:t>
            </a:r>
            <a:endParaRPr lang="es-ES" sz="20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BEE9456-EDC8-7168-795E-7AF079A9765E}"/>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5179231" y="7592226"/>
            <a:ext cx="1326599" cy="1365589"/>
          </a:xfrm>
          <a:prstGeom prst="rect">
            <a:avLst/>
          </a:prstGeom>
        </p:spPr>
      </p:pic>
      <p:sp>
        <p:nvSpPr>
          <p:cNvPr id="19" name="18 Rectángulo">
            <a:hlinkClick r:id="rId4" action="ppaction://hlinksldjump"/>
          </p:cNvPr>
          <p:cNvSpPr/>
          <p:nvPr/>
        </p:nvSpPr>
        <p:spPr>
          <a:xfrm>
            <a:off x="0" y="4319859"/>
            <a:ext cx="6858000" cy="57606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15 CuadroTexto"/>
          <p:cNvSpPr txBox="1"/>
          <p:nvPr/>
        </p:nvSpPr>
        <p:spPr>
          <a:xfrm>
            <a:off x="-171400" y="877173"/>
            <a:ext cx="6187317" cy="400110"/>
          </a:xfrm>
          <a:prstGeom prst="rect">
            <a:avLst/>
          </a:prstGeom>
          <a:noFill/>
        </p:spPr>
        <p:txBody>
          <a:bodyPr wrap="square" rtlCol="0">
            <a:spAutoFit/>
          </a:bodyPr>
          <a:lstStyle/>
          <a:p>
            <a:r>
              <a:rPr lang="es-ES" sz="2000" b="1" dirty="0">
                <a:solidFill>
                  <a:schemeClr val="bg1"/>
                </a:solidFill>
              </a:rPr>
              <a:t>Boletín </a:t>
            </a:r>
            <a:r>
              <a:rPr lang="es-ES" sz="2000" b="1" dirty="0" smtClean="0">
                <a:solidFill>
                  <a:schemeClr val="bg1"/>
                </a:solidFill>
              </a:rPr>
              <a:t>Semanal</a:t>
            </a:r>
            <a:endParaRPr lang="es-ES" sz="2000" b="1" dirty="0">
              <a:solidFill>
                <a:schemeClr val="bg1"/>
              </a:solidFill>
            </a:endParaRPr>
          </a:p>
        </p:txBody>
      </p:sp>
      <p:sp>
        <p:nvSpPr>
          <p:cNvPr id="23" name="8 Rectángulo"/>
          <p:cNvSpPr/>
          <p:nvPr/>
        </p:nvSpPr>
        <p:spPr>
          <a:xfrm>
            <a:off x="0" y="9345488"/>
            <a:ext cx="6858000" cy="5605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4" name="9 CuadroTexto"/>
          <p:cNvSpPr txBox="1"/>
          <p:nvPr/>
        </p:nvSpPr>
        <p:spPr>
          <a:xfrm>
            <a:off x="1678769" y="9487244"/>
            <a:ext cx="3500462" cy="276999"/>
          </a:xfrm>
          <a:prstGeom prst="rect">
            <a:avLst/>
          </a:prstGeom>
          <a:noFill/>
        </p:spPr>
        <p:txBody>
          <a:bodyPr wrap="square" rtlCol="0">
            <a:spAutoFit/>
          </a:bodyPr>
          <a:lstStyle/>
          <a:p>
            <a:r>
              <a:rPr lang="es-ES" sz="1200" b="1" dirty="0" smtClean="0">
                <a:solidFill>
                  <a:schemeClr val="bg1"/>
                </a:solidFill>
              </a:rPr>
              <a:t>ADMINISTRACIÓN </a:t>
            </a:r>
            <a:r>
              <a:rPr lang="es-ES" sz="1200" b="1" dirty="0">
                <a:solidFill>
                  <a:schemeClr val="bg1"/>
                </a:solidFill>
              </a:rPr>
              <a:t>FEDERAL DE INGRESOS PUBLICOS </a:t>
            </a:r>
          </a:p>
        </p:txBody>
      </p:sp>
      <p:pic>
        <p:nvPicPr>
          <p:cNvPr id="12" name="11 Imagen" descr="logo-subdir-Serv-Contribuyente.jpg"/>
          <p:cNvPicPr>
            <a:picLocks noChangeAspect="1"/>
          </p:cNvPicPr>
          <p:nvPr/>
        </p:nvPicPr>
        <p:blipFill>
          <a:blip r:embed="rId5" cstate="print"/>
          <a:stretch>
            <a:fillRect/>
          </a:stretch>
        </p:blipFill>
        <p:spPr>
          <a:xfrm>
            <a:off x="285728" y="238092"/>
            <a:ext cx="4209615" cy="571504"/>
          </a:xfrm>
          <a:prstGeom prst="rect">
            <a:avLst/>
          </a:prstGeom>
        </p:spPr>
      </p:pic>
      <p:sp>
        <p:nvSpPr>
          <p:cNvPr id="18" name="17 Rectángulo">
            <a:hlinkClick r:id="rId6" action="ppaction://hlinksldjump"/>
          </p:cNvPr>
          <p:cNvSpPr/>
          <p:nvPr/>
        </p:nvSpPr>
        <p:spPr>
          <a:xfrm>
            <a:off x="0" y="1712640"/>
            <a:ext cx="6858000" cy="590995"/>
          </a:xfrm>
          <a:prstGeom prst="rect">
            <a:avLst/>
          </a:prstGeom>
          <a:solidFill>
            <a:srgbClr val="6F6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20 CuadroTexto"/>
          <p:cNvSpPr txBox="1"/>
          <p:nvPr/>
        </p:nvSpPr>
        <p:spPr>
          <a:xfrm>
            <a:off x="620688" y="1808082"/>
            <a:ext cx="3071834" cy="400110"/>
          </a:xfrm>
          <a:prstGeom prst="rect">
            <a:avLst/>
          </a:prstGeom>
          <a:noFill/>
        </p:spPr>
        <p:txBody>
          <a:bodyPr wrap="square" rtlCol="0">
            <a:spAutoFit/>
          </a:bodyPr>
          <a:lstStyle/>
          <a:p>
            <a:r>
              <a:rPr lang="es-ES" sz="2000" b="1" dirty="0" smtClean="0">
                <a:solidFill>
                  <a:schemeClr val="bg1"/>
                </a:solidFill>
              </a:rPr>
              <a:t>Normativa</a:t>
            </a:r>
            <a:endParaRPr lang="es-ES" sz="2000" b="1" dirty="0">
              <a:solidFill>
                <a:schemeClr val="bg1"/>
              </a:solidFill>
            </a:endParaRPr>
          </a:p>
        </p:txBody>
      </p:sp>
      <p:sp>
        <p:nvSpPr>
          <p:cNvPr id="26" name="25 Rectángulo">
            <a:hlinkClick r:id="rId7" action="ppaction://hlinksldjump"/>
          </p:cNvPr>
          <p:cNvSpPr/>
          <p:nvPr/>
        </p:nvSpPr>
        <p:spPr>
          <a:xfrm>
            <a:off x="0" y="3440832"/>
            <a:ext cx="6858000" cy="59099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26 CuadroTexto"/>
          <p:cNvSpPr txBox="1"/>
          <p:nvPr/>
        </p:nvSpPr>
        <p:spPr>
          <a:xfrm>
            <a:off x="620688" y="3512840"/>
            <a:ext cx="5786478" cy="400110"/>
          </a:xfrm>
          <a:prstGeom prst="rect">
            <a:avLst/>
          </a:prstGeom>
          <a:noFill/>
        </p:spPr>
        <p:txBody>
          <a:bodyPr wrap="square" rtlCol="0">
            <a:spAutoFit/>
          </a:bodyPr>
          <a:lstStyle/>
          <a:p>
            <a:r>
              <a:rPr lang="es-ES" sz="2000" b="1" dirty="0" err="1" smtClean="0">
                <a:solidFill>
                  <a:schemeClr val="bg1"/>
                </a:solidFill>
              </a:rPr>
              <a:t>Micrositios</a:t>
            </a:r>
            <a:r>
              <a:rPr lang="es-ES" sz="2000" b="1" dirty="0" smtClean="0">
                <a:solidFill>
                  <a:schemeClr val="bg1"/>
                </a:solidFill>
              </a:rPr>
              <a:t>, Guías paso a paso y Tutoriales</a:t>
            </a:r>
            <a:endParaRPr lang="es-ES" sz="2000" b="1" dirty="0">
              <a:solidFill>
                <a:schemeClr val="bg1"/>
              </a:solidFill>
            </a:endParaRPr>
          </a:p>
        </p:txBody>
      </p:sp>
      <p:sp>
        <p:nvSpPr>
          <p:cNvPr id="30" name="29 CuadroTexto"/>
          <p:cNvSpPr txBox="1"/>
          <p:nvPr/>
        </p:nvSpPr>
        <p:spPr>
          <a:xfrm>
            <a:off x="620688" y="4419245"/>
            <a:ext cx="3071834" cy="400110"/>
          </a:xfrm>
          <a:prstGeom prst="rect">
            <a:avLst/>
          </a:prstGeom>
          <a:noFill/>
        </p:spPr>
        <p:txBody>
          <a:bodyPr wrap="square" rtlCol="0">
            <a:spAutoFit/>
          </a:bodyPr>
          <a:lstStyle/>
          <a:p>
            <a:r>
              <a:rPr lang="es-ES" sz="2000" b="1" dirty="0" smtClean="0">
                <a:solidFill>
                  <a:schemeClr val="bg1"/>
                </a:solidFill>
              </a:rPr>
              <a:t>Noticias</a:t>
            </a:r>
            <a:endParaRPr lang="es-ES" sz="2000" b="1" dirty="0">
              <a:solidFill>
                <a:schemeClr val="bg1"/>
              </a:solidFill>
            </a:endParaRPr>
          </a:p>
        </p:txBody>
      </p:sp>
      <p:sp>
        <p:nvSpPr>
          <p:cNvPr id="17" name="12 Rectángulo"/>
          <p:cNvSpPr/>
          <p:nvPr/>
        </p:nvSpPr>
        <p:spPr>
          <a:xfrm>
            <a:off x="-27384" y="864180"/>
            <a:ext cx="6858001" cy="560428"/>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15 CuadroTexto"/>
          <p:cNvSpPr txBox="1"/>
          <p:nvPr/>
        </p:nvSpPr>
        <p:spPr>
          <a:xfrm>
            <a:off x="620688" y="944890"/>
            <a:ext cx="6187317" cy="400110"/>
          </a:xfrm>
          <a:prstGeom prst="rect">
            <a:avLst/>
          </a:prstGeom>
          <a:noFill/>
        </p:spPr>
        <p:txBody>
          <a:bodyPr wrap="square" rtlCol="0">
            <a:spAutoFit/>
          </a:bodyPr>
          <a:lstStyle/>
          <a:p>
            <a:r>
              <a:rPr lang="es-ES" sz="2000" b="1" dirty="0">
                <a:solidFill>
                  <a:schemeClr val="bg1"/>
                </a:solidFill>
              </a:rPr>
              <a:t>Boletín Semanal</a:t>
            </a:r>
          </a:p>
        </p:txBody>
      </p:sp>
      <p:sp>
        <p:nvSpPr>
          <p:cNvPr id="25" name="24 Rectángulo">
            <a:hlinkClick r:id="rId7" action="ppaction://hlinksldjump"/>
          </p:cNvPr>
          <p:cNvSpPr/>
          <p:nvPr/>
        </p:nvSpPr>
        <p:spPr>
          <a:xfrm>
            <a:off x="0" y="2576736"/>
            <a:ext cx="6858000" cy="590995"/>
          </a:xfrm>
          <a:prstGeom prst="rect">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27 CuadroTexto"/>
          <p:cNvSpPr txBox="1"/>
          <p:nvPr/>
        </p:nvSpPr>
        <p:spPr>
          <a:xfrm>
            <a:off x="642916" y="2672178"/>
            <a:ext cx="3866203" cy="400110"/>
          </a:xfrm>
          <a:prstGeom prst="rect">
            <a:avLst/>
          </a:prstGeom>
          <a:noFill/>
        </p:spPr>
        <p:txBody>
          <a:bodyPr wrap="square" rtlCol="0">
            <a:spAutoFit/>
          </a:bodyPr>
          <a:lstStyle/>
          <a:p>
            <a:r>
              <a:rPr lang="es-ES" sz="2000" b="1" dirty="0" smtClean="0">
                <a:solidFill>
                  <a:schemeClr val="bg1"/>
                </a:solidFill>
              </a:rPr>
              <a:t>Actualizaciones y altas – ABC</a:t>
            </a:r>
            <a:endParaRPr lang="es-ES" sz="2000" b="1"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2369" y="1352600"/>
            <a:ext cx="6857507" cy="1356430"/>
          </a:xfrm>
          <a:prstGeom prst="rect">
            <a:avLst/>
          </a:prstGeom>
        </p:spPr>
      </p:pic>
      <p:sp>
        <p:nvSpPr>
          <p:cNvPr id="10" name="9 CuadroTexto"/>
          <p:cNvSpPr txBox="1"/>
          <p:nvPr/>
        </p:nvSpPr>
        <p:spPr>
          <a:xfrm>
            <a:off x="1678769" y="9596470"/>
            <a:ext cx="3500462" cy="276999"/>
          </a:xfrm>
          <a:prstGeom prst="rect">
            <a:avLst/>
          </a:prstGeom>
          <a:noFill/>
        </p:spPr>
        <p:txBody>
          <a:bodyPr wrap="square" rtlCol="0">
            <a:spAutoFit/>
          </a:bodyPr>
          <a:lstStyle/>
          <a:p>
            <a:r>
              <a:rPr lang="es-ES" sz="1200" b="1" dirty="0">
                <a:solidFill>
                  <a:schemeClr val="bg1"/>
                </a:solidFill>
              </a:rPr>
              <a:t>ADMINISTRACION FEDERAL DE INGRESOS PUBLICOS </a:t>
            </a:r>
          </a:p>
        </p:txBody>
      </p:sp>
      <p:sp>
        <p:nvSpPr>
          <p:cNvPr id="13" name="12 Rectángulo"/>
          <p:cNvSpPr/>
          <p:nvPr/>
        </p:nvSpPr>
        <p:spPr>
          <a:xfrm>
            <a:off x="0" y="876300"/>
            <a:ext cx="6858000" cy="590995"/>
          </a:xfrm>
          <a:prstGeom prst="rect">
            <a:avLst/>
          </a:prstGeom>
          <a:solidFill>
            <a:srgbClr val="6F6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642918" y="971742"/>
            <a:ext cx="3071834" cy="400110"/>
          </a:xfrm>
          <a:prstGeom prst="rect">
            <a:avLst/>
          </a:prstGeom>
          <a:noFill/>
        </p:spPr>
        <p:txBody>
          <a:bodyPr wrap="square" rtlCol="0">
            <a:spAutoFit/>
          </a:bodyPr>
          <a:lstStyle/>
          <a:p>
            <a:r>
              <a:rPr lang="es-ES" sz="2000" b="1" dirty="0">
                <a:solidFill>
                  <a:schemeClr val="bg1"/>
                </a:solidFill>
              </a:rPr>
              <a:t>Normativa</a:t>
            </a:r>
          </a:p>
        </p:txBody>
      </p:sp>
      <p:pic>
        <p:nvPicPr>
          <p:cNvPr id="22" name="Imagen 21">
            <a:extLst>
              <a:ext uri="{FF2B5EF4-FFF2-40B4-BE49-F238E27FC236}">
                <a16:creationId xmlns:a16="http://schemas.microsoft.com/office/drawing/2014/main" id="{DBEE9456-EDC8-7168-795E-7AF079A9765E}"/>
              </a:ext>
            </a:extLst>
          </p:cNvPr>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a:off x="5179231" y="7592226"/>
            <a:ext cx="1326599" cy="1365589"/>
          </a:xfrm>
          <a:prstGeom prst="rect">
            <a:avLst/>
          </a:prstGeom>
        </p:spPr>
      </p:pic>
      <p:sp>
        <p:nvSpPr>
          <p:cNvPr id="11" name="8 Rectángulo"/>
          <p:cNvSpPr/>
          <p:nvPr/>
        </p:nvSpPr>
        <p:spPr>
          <a:xfrm>
            <a:off x="0" y="9345488"/>
            <a:ext cx="6858000" cy="5605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9 CuadroTexto"/>
          <p:cNvSpPr txBox="1"/>
          <p:nvPr/>
        </p:nvSpPr>
        <p:spPr>
          <a:xfrm>
            <a:off x="1678769" y="9487244"/>
            <a:ext cx="3500462" cy="276999"/>
          </a:xfrm>
          <a:prstGeom prst="rect">
            <a:avLst/>
          </a:prstGeom>
          <a:noFill/>
        </p:spPr>
        <p:txBody>
          <a:bodyPr wrap="square" rtlCol="0">
            <a:spAutoFit/>
          </a:bodyPr>
          <a:lstStyle/>
          <a:p>
            <a:r>
              <a:rPr lang="es-ES" sz="1200" b="1" dirty="0" smtClean="0">
                <a:solidFill>
                  <a:schemeClr val="bg1"/>
                </a:solidFill>
              </a:rPr>
              <a:t>ADMINISTRACIÓN </a:t>
            </a:r>
            <a:r>
              <a:rPr lang="es-ES" sz="1200" b="1" dirty="0">
                <a:solidFill>
                  <a:schemeClr val="bg1"/>
                </a:solidFill>
              </a:rPr>
              <a:t>FEDERAL DE INGRESOS PUBLICOS </a:t>
            </a:r>
          </a:p>
        </p:txBody>
      </p:sp>
      <p:sp>
        <p:nvSpPr>
          <p:cNvPr id="17" name="Rectangle 1"/>
          <p:cNvSpPr>
            <a:spLocks noChangeArrowheads="1"/>
          </p:cNvSpPr>
          <p:nvPr/>
        </p:nvSpPr>
        <p:spPr bwMode="auto">
          <a:xfrm>
            <a:off x="142852" y="4989416"/>
            <a:ext cx="6572296" cy="6322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14000"/>
              </a:lnSpc>
              <a:spcAft>
                <a:spcPts val="1200"/>
              </a:spcAft>
            </a:pPr>
            <a:endParaRPr lang="es-AR" sz="1100" dirty="0" smtClean="0">
              <a:solidFill>
                <a:schemeClr val="tx2">
                  <a:lumMod val="50000"/>
                </a:schemeClr>
              </a:solidFill>
              <a:ea typeface="Calibri" pitchFamily="34" charset="0"/>
              <a:cs typeface="Times New Roman" pitchFamily="18" charset="0"/>
            </a:endParaRPr>
          </a:p>
          <a:p>
            <a:pPr lvl="0" algn="just" fontAlgn="base">
              <a:lnSpc>
                <a:spcPct val="114000"/>
              </a:lnSpc>
              <a:spcAft>
                <a:spcPts val="1200"/>
              </a:spcAft>
            </a:pPr>
            <a:endParaRPr lang="es-AR" sz="1100" dirty="0" smtClean="0">
              <a:solidFill>
                <a:schemeClr val="tx2">
                  <a:lumMod val="50000"/>
                </a:schemeClr>
              </a:solidFill>
              <a:ea typeface="Calibri" pitchFamily="34" charset="0"/>
              <a:cs typeface="Times New Roman" pitchFamily="18" charset="0"/>
            </a:endParaRPr>
          </a:p>
        </p:txBody>
      </p:sp>
      <p:pic>
        <p:nvPicPr>
          <p:cNvPr id="15" name="14 Imagen" descr="logo-subdir-Serv-Contribuyente.jpg"/>
          <p:cNvPicPr>
            <a:picLocks noChangeAspect="1"/>
          </p:cNvPicPr>
          <p:nvPr/>
        </p:nvPicPr>
        <p:blipFill>
          <a:blip r:embed="rId5" cstate="print"/>
          <a:stretch>
            <a:fillRect/>
          </a:stretch>
        </p:blipFill>
        <p:spPr>
          <a:xfrm>
            <a:off x="285728" y="238092"/>
            <a:ext cx="4209615" cy="571504"/>
          </a:xfrm>
          <a:prstGeom prst="rect">
            <a:avLst/>
          </a:prstGeom>
        </p:spPr>
      </p:pic>
      <p:sp>
        <p:nvSpPr>
          <p:cNvPr id="12" name="11 CuadroTexto"/>
          <p:cNvSpPr txBox="1"/>
          <p:nvPr/>
        </p:nvSpPr>
        <p:spPr>
          <a:xfrm>
            <a:off x="332656" y="1928664"/>
            <a:ext cx="184731" cy="369332"/>
          </a:xfrm>
          <a:prstGeom prst="rect">
            <a:avLst/>
          </a:prstGeom>
          <a:noFill/>
        </p:spPr>
        <p:txBody>
          <a:bodyPr wrap="none" rtlCol="0">
            <a:spAutoFit/>
          </a:bodyPr>
          <a:lstStyle/>
          <a:p>
            <a:endParaRPr lang="es-AR"/>
          </a:p>
        </p:txBody>
      </p:sp>
      <p:sp>
        <p:nvSpPr>
          <p:cNvPr id="18" name="Rectangle 1"/>
          <p:cNvSpPr>
            <a:spLocks noChangeArrowheads="1"/>
          </p:cNvSpPr>
          <p:nvPr/>
        </p:nvSpPr>
        <p:spPr bwMode="auto">
          <a:xfrm>
            <a:off x="142852" y="4815971"/>
            <a:ext cx="6572296" cy="9791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14000"/>
              </a:lnSpc>
              <a:spcAft>
                <a:spcPts val="1200"/>
              </a:spcAft>
            </a:pPr>
            <a:endParaRPr lang="es-AR" sz="1100" dirty="0" smtClean="0">
              <a:solidFill>
                <a:schemeClr val="tx2">
                  <a:lumMod val="50000"/>
                </a:schemeClr>
              </a:solidFill>
              <a:ea typeface="Calibri" pitchFamily="34" charset="0"/>
              <a:cs typeface="Times New Roman" pitchFamily="18" charset="0"/>
            </a:endParaRPr>
          </a:p>
          <a:p>
            <a:pPr algn="just">
              <a:lnSpc>
                <a:spcPct val="114000"/>
              </a:lnSpc>
              <a:spcAft>
                <a:spcPts val="1200"/>
              </a:spcAft>
            </a:pPr>
            <a:endParaRPr lang="es-AR" sz="1100" dirty="0" smtClean="0">
              <a:solidFill>
                <a:schemeClr val="tx2">
                  <a:lumMod val="50000"/>
                </a:schemeClr>
              </a:solidFill>
              <a:ea typeface="Calibri" pitchFamily="34" charset="0"/>
              <a:cs typeface="Times New Roman" pitchFamily="18" charset="0"/>
            </a:endParaRPr>
          </a:p>
          <a:p>
            <a:pPr lvl="0" algn="just" fontAlgn="base">
              <a:lnSpc>
                <a:spcPct val="114000"/>
              </a:lnSpc>
              <a:spcAft>
                <a:spcPts val="1200"/>
              </a:spcAft>
            </a:pPr>
            <a:endParaRPr lang="es-AR" sz="1100" dirty="0" smtClean="0">
              <a:solidFill>
                <a:schemeClr val="tx2">
                  <a:lumMod val="50000"/>
                </a:schemeClr>
              </a:solidFill>
              <a:ea typeface="Calibri" pitchFamily="34" charset="0"/>
              <a:cs typeface="Times New Roman" pitchFamily="18" charset="0"/>
            </a:endParaRPr>
          </a:p>
        </p:txBody>
      </p:sp>
      <p:sp>
        <p:nvSpPr>
          <p:cNvPr id="20" name="Rectangle 1"/>
          <p:cNvSpPr>
            <a:spLocks noChangeArrowheads="1"/>
          </p:cNvSpPr>
          <p:nvPr/>
        </p:nvSpPr>
        <p:spPr bwMode="auto">
          <a:xfrm>
            <a:off x="188640" y="2720752"/>
            <a:ext cx="6572296" cy="6625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14000"/>
              </a:lnSpc>
              <a:spcAft>
                <a:spcPts val="600"/>
              </a:spcAft>
            </a:pPr>
            <a:r>
              <a:rPr lang="es-AR" sz="1100" b="1" dirty="0" smtClean="0">
                <a:solidFill>
                  <a:schemeClr val="tx2">
                    <a:lumMod val="75000"/>
                  </a:schemeClr>
                </a:solidFill>
                <a:ea typeface="Calibri" pitchFamily="34" charset="0"/>
                <a:cs typeface="Times New Roman" pitchFamily="18" charset="0"/>
              </a:rPr>
              <a:t>Lunes 4 de Septiembre</a:t>
            </a:r>
          </a:p>
          <a:p>
            <a:pPr algn="just"/>
            <a:endParaRPr lang="es-ES" sz="1100" dirty="0" smtClean="0"/>
          </a:p>
          <a:p>
            <a:pPr algn="just"/>
            <a:r>
              <a:rPr lang="es-ES" sz="1100" b="1" u="sng" dirty="0" smtClean="0">
                <a:hlinkClick r:id="rId6"/>
              </a:rPr>
              <a:t>Resolución General Nº 5411</a:t>
            </a:r>
            <a:r>
              <a:rPr lang="es-ES" sz="1100" b="1" dirty="0" smtClean="0"/>
              <a:t>: Régimen simplificado para pequeños contribuyentes (RS). Decreto de Necesidad y Urgencia N° 438/23. Prórroga del pago del impuesto integrado de la obligación mensual.</a:t>
            </a:r>
            <a:endParaRPr lang="es-ES" sz="1100" dirty="0" smtClean="0"/>
          </a:p>
          <a:p>
            <a:pPr algn="just"/>
            <a:r>
              <a:rPr lang="es-ES" sz="1100" dirty="0" smtClean="0"/>
              <a:t>Se dispone la prórroga del pago del componente impositivo de la obligación mensual correspondiente a los períodos septiembre, octubre, noviembre y diciembre de 2023 y enero y febrero de 2024. </a:t>
            </a:r>
            <a:r>
              <a:rPr lang="es-AR" sz="1100" dirty="0" smtClean="0"/>
              <a:t>de acuerdo al siguiente detalle: </a:t>
            </a:r>
            <a:endParaRPr lang="es-ES" sz="1100" dirty="0" smtClean="0"/>
          </a:p>
          <a:p>
            <a:pPr>
              <a:buFont typeface="Wingdings" pitchFamily="2" charset="2"/>
              <a:buChar char="v"/>
            </a:pPr>
            <a:r>
              <a:rPr lang="es-AR" sz="1100" dirty="0" smtClean="0"/>
              <a:t> Período septiembre y octubre de 2023: 20/3/2023 </a:t>
            </a:r>
            <a:endParaRPr lang="es-ES" sz="1100" dirty="0" smtClean="0"/>
          </a:p>
          <a:p>
            <a:pPr>
              <a:buFont typeface="Wingdings" pitchFamily="2" charset="2"/>
              <a:buChar char="v"/>
            </a:pPr>
            <a:r>
              <a:rPr lang="es-AR" sz="1100" dirty="0" smtClean="0"/>
              <a:t> Período noviembre y diciembre de 2023: 22/4/2023 </a:t>
            </a:r>
            <a:endParaRPr lang="es-ES" sz="1100" dirty="0" smtClean="0"/>
          </a:p>
          <a:p>
            <a:pPr>
              <a:buFont typeface="Wingdings" pitchFamily="2" charset="2"/>
              <a:buChar char="v"/>
            </a:pPr>
            <a:r>
              <a:rPr lang="es-AR" sz="1100" dirty="0" smtClean="0"/>
              <a:t> Período enero y febrero de 2024: 20/5/2024</a:t>
            </a:r>
            <a:endParaRPr lang="es-ES" sz="1100" dirty="0" smtClean="0"/>
          </a:p>
          <a:p>
            <a:endParaRPr lang="es-ES" sz="1100" b="1" u="sng" dirty="0" smtClean="0">
              <a:hlinkClick r:id="rId7"/>
            </a:endParaRPr>
          </a:p>
          <a:p>
            <a:pPr algn="just"/>
            <a:r>
              <a:rPr lang="es-ES" sz="1100" b="1" u="sng" dirty="0" smtClean="0">
                <a:hlinkClick r:id="rId8"/>
              </a:rPr>
              <a:t>Resolución General Nº 5412</a:t>
            </a:r>
            <a:r>
              <a:rPr lang="es-ES" sz="1100" b="1" dirty="0" smtClean="0"/>
              <a:t>: Régimen de Regularización Tributaria para el Estado Nacional, las provincias, C.A.B.A. y los municipios. Condonación de deudas. Resolución General N° 5.359. Norma complementaria.</a:t>
            </a:r>
            <a:endParaRPr lang="es-ES" sz="1100" dirty="0" smtClean="0"/>
          </a:p>
          <a:p>
            <a:pPr algn="just"/>
            <a:r>
              <a:rPr lang="es-ES" sz="1100" dirty="0" smtClean="0"/>
              <a:t>Se extiende hasta el 31 de octubre de 2023, inclusive, el plazo para interponer la solicitud del beneficio de condonación en el marco del Régimen de Regularización Tributaria para el Estado Nacional, las provincias, la Ciudad Autónoma de Buenos Aires y los municipios, incluidos los organismos públicos nacionales, provinciales, de la Ciudad Autónoma de Buenos Aires y municipales.</a:t>
            </a:r>
          </a:p>
          <a:p>
            <a:endParaRPr lang="es-ES" sz="1100" b="1" u="sng" dirty="0" smtClean="0">
              <a:hlinkClick r:id="rId9"/>
            </a:endParaRPr>
          </a:p>
          <a:p>
            <a:pPr algn="just"/>
            <a:r>
              <a:rPr lang="es-ES" sz="1100" b="1" u="sng" dirty="0" smtClean="0">
                <a:hlinkClick r:id="rId10"/>
              </a:rPr>
              <a:t>Resolución General Nº 5413</a:t>
            </a:r>
            <a:r>
              <a:rPr lang="es-ES" sz="1100" b="1" dirty="0" smtClean="0"/>
              <a:t>: Seguridad Social. DNU N° 438/23. Beneficio a Microempresas y Pequeñas Empresas. Asignación no remunerativa. Pago a cuenta de contribuciones patronales.</a:t>
            </a:r>
            <a:endParaRPr lang="es-ES" sz="1100" dirty="0" smtClean="0"/>
          </a:p>
          <a:p>
            <a:pPr algn="just"/>
            <a:r>
              <a:rPr lang="es-ES" sz="1100" dirty="0" smtClean="0"/>
              <a:t>Se establece el procedimiento para que las micro y Pequeñas Empresas que cuenten con Certificado </a:t>
            </a:r>
            <a:r>
              <a:rPr lang="es-ES" sz="1100" dirty="0" err="1" smtClean="0"/>
              <a:t>MiPyME</a:t>
            </a:r>
            <a:r>
              <a:rPr lang="es-ES" sz="1100" dirty="0" smtClean="0"/>
              <a:t> vigente puedan computar las sumas abonadas en concepto de la asignación no remunerativa, a cuenta del pago de sus contribuciones patronales declaradas con destino al SIPA, al Instituto Nacional de Servicios Sociales para Jubilados y Pensionados, al Fondo Nacional de Empleo y al Régimen de Asignaciones Familiares.</a:t>
            </a:r>
          </a:p>
          <a:p>
            <a:endParaRPr lang="es-ES" sz="1100" b="1" u="sng" dirty="0" smtClean="0">
              <a:hlinkClick r:id="rId11"/>
            </a:endParaRPr>
          </a:p>
          <a:p>
            <a:pPr algn="just"/>
            <a:r>
              <a:rPr lang="es-ES" sz="1100" b="1" u="sng" dirty="0" smtClean="0">
                <a:hlinkClick r:id="rId12"/>
              </a:rPr>
              <a:t>Resolución General Nº 5414</a:t>
            </a:r>
            <a:r>
              <a:rPr lang="es-ES" sz="1100" b="1" dirty="0" smtClean="0"/>
              <a:t>: Impuestos Varios. Procedimiento. Acuerdos de precios para el mercado local. Decreto N° 433/23 y Decreto de Necesidad y Urgencia N° 438/23. Beneficios fiscales. Su reglamentación.</a:t>
            </a:r>
            <a:endParaRPr lang="es-ES" sz="1100" dirty="0" smtClean="0"/>
          </a:p>
          <a:p>
            <a:pPr algn="just"/>
            <a:r>
              <a:rPr lang="es-ES" sz="1100" dirty="0" smtClean="0"/>
              <a:t>Se reglamentan los beneficios establecidos por el Decreto 433/23 para los sujetos que hayan adherido a los acuerdos de precios para el mercado local.</a:t>
            </a:r>
          </a:p>
          <a:p>
            <a:endParaRPr lang="es-ES" sz="1100" dirty="0" smtClean="0"/>
          </a:p>
          <a:p>
            <a:endParaRPr lang="es-ES" sz="1100" dirty="0" smtClean="0"/>
          </a:p>
          <a:p>
            <a:r>
              <a:rPr lang="es-AR" sz="1100" b="1" dirty="0" smtClean="0">
                <a:solidFill>
                  <a:schemeClr val="tx2">
                    <a:lumMod val="75000"/>
                  </a:schemeClr>
                </a:solidFill>
                <a:ea typeface="Calibri" pitchFamily="34" charset="0"/>
                <a:cs typeface="Times New Roman" pitchFamily="18" charset="0"/>
              </a:rPr>
              <a:t>Martes 5 de Septiembre</a:t>
            </a:r>
          </a:p>
          <a:p>
            <a:endParaRPr lang="es-ES" sz="1100" dirty="0" smtClean="0"/>
          </a:p>
          <a:p>
            <a:r>
              <a:rPr lang="es-ES" sz="1100" b="1" u="sng" dirty="0" smtClean="0">
                <a:hlinkClick r:id="rId13"/>
              </a:rPr>
              <a:t>Decreto Nº 443/2023</a:t>
            </a:r>
            <a:r>
              <a:rPr lang="es-ES" sz="1100" b="1" dirty="0" smtClean="0"/>
              <a:t>: Programa de Incremento Exportador. Disposiciones.</a:t>
            </a:r>
            <a:endParaRPr lang="es-ES" sz="1100" dirty="0" smtClean="0"/>
          </a:p>
          <a:p>
            <a:pPr algn="just"/>
            <a:r>
              <a:rPr lang="es-ES" sz="1100" dirty="0" smtClean="0"/>
              <a:t>Se restablece, de manera extraordinaria y transitoria, el PROGRAMA DE INCREMENTO EXPORTADOR para aquellos sujetos que hayan exportado en algún momento de los 18 meses inmediatos anteriores a la entrada en vigencia de este decreto las mercaderías cuyas posiciones arancelarias de la NCM figuran en el Anexo I del Decreto 576/22.</a:t>
            </a:r>
          </a:p>
        </p:txBody>
      </p:sp>
      <p:sp>
        <p:nvSpPr>
          <p:cNvPr id="19" name="18 CuadroTexto">
            <a:hlinkClick r:id="rId14" action="ppaction://hlinksldjump"/>
          </p:cNvPr>
          <p:cNvSpPr txBox="1"/>
          <p:nvPr/>
        </p:nvSpPr>
        <p:spPr>
          <a:xfrm>
            <a:off x="6227787" y="8831"/>
            <a:ext cx="627351" cy="307777"/>
          </a:xfrm>
          <a:prstGeom prst="rect">
            <a:avLst/>
          </a:prstGeom>
          <a:noFill/>
          <a:ln w="19050">
            <a:solidFill>
              <a:schemeClr val="accent1"/>
            </a:solidFill>
          </a:ln>
        </p:spPr>
        <p:txBody>
          <a:bodyPr wrap="none" rtlCol="0">
            <a:spAutoFit/>
          </a:bodyPr>
          <a:lstStyle/>
          <a:p>
            <a:r>
              <a:rPr lang="es-AR" sz="1400" b="1" i="1" dirty="0" smtClean="0">
                <a:solidFill>
                  <a:schemeClr val="tx2">
                    <a:lumMod val="75000"/>
                  </a:schemeClr>
                </a:solidFill>
                <a:hlinkClick r:id="rId14" action="ppaction://hlinksldjump"/>
              </a:rPr>
              <a:t>Índice</a:t>
            </a:r>
            <a:endParaRPr lang="es-AR" sz="1400" b="1"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2369" y="1352600"/>
            <a:ext cx="6857507" cy="1356430"/>
          </a:xfrm>
          <a:prstGeom prst="rect">
            <a:avLst/>
          </a:prstGeom>
        </p:spPr>
      </p:pic>
      <p:sp>
        <p:nvSpPr>
          <p:cNvPr id="10" name="9 CuadroTexto"/>
          <p:cNvSpPr txBox="1"/>
          <p:nvPr/>
        </p:nvSpPr>
        <p:spPr>
          <a:xfrm>
            <a:off x="1678769" y="9596470"/>
            <a:ext cx="3500462" cy="276999"/>
          </a:xfrm>
          <a:prstGeom prst="rect">
            <a:avLst/>
          </a:prstGeom>
          <a:noFill/>
        </p:spPr>
        <p:txBody>
          <a:bodyPr wrap="square" rtlCol="0">
            <a:spAutoFit/>
          </a:bodyPr>
          <a:lstStyle/>
          <a:p>
            <a:r>
              <a:rPr lang="es-ES" sz="1200" b="1" dirty="0">
                <a:solidFill>
                  <a:schemeClr val="bg1"/>
                </a:solidFill>
              </a:rPr>
              <a:t>ADMINISTRACION FEDERAL DE INGRESOS PUBLICOS </a:t>
            </a:r>
          </a:p>
        </p:txBody>
      </p:sp>
      <p:sp>
        <p:nvSpPr>
          <p:cNvPr id="13" name="12 Rectángulo"/>
          <p:cNvSpPr/>
          <p:nvPr/>
        </p:nvSpPr>
        <p:spPr>
          <a:xfrm>
            <a:off x="0" y="876300"/>
            <a:ext cx="6858000" cy="590995"/>
          </a:xfrm>
          <a:prstGeom prst="rect">
            <a:avLst/>
          </a:prstGeom>
          <a:solidFill>
            <a:srgbClr val="6F6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642918" y="971742"/>
            <a:ext cx="3071834" cy="400110"/>
          </a:xfrm>
          <a:prstGeom prst="rect">
            <a:avLst/>
          </a:prstGeom>
          <a:noFill/>
        </p:spPr>
        <p:txBody>
          <a:bodyPr wrap="square" rtlCol="0">
            <a:spAutoFit/>
          </a:bodyPr>
          <a:lstStyle/>
          <a:p>
            <a:r>
              <a:rPr lang="es-ES" sz="2000" b="1" dirty="0">
                <a:solidFill>
                  <a:schemeClr val="bg1"/>
                </a:solidFill>
              </a:rPr>
              <a:t>Normativa</a:t>
            </a:r>
          </a:p>
        </p:txBody>
      </p:sp>
      <p:pic>
        <p:nvPicPr>
          <p:cNvPr id="22" name="Imagen 21">
            <a:extLst>
              <a:ext uri="{FF2B5EF4-FFF2-40B4-BE49-F238E27FC236}">
                <a16:creationId xmlns:a16="http://schemas.microsoft.com/office/drawing/2014/main" id="{DBEE9456-EDC8-7168-795E-7AF079A9765E}"/>
              </a:ext>
            </a:extLst>
          </p:cNvPr>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a:off x="5179231" y="7592226"/>
            <a:ext cx="1326599" cy="1365589"/>
          </a:xfrm>
          <a:prstGeom prst="rect">
            <a:avLst/>
          </a:prstGeom>
        </p:spPr>
      </p:pic>
      <p:sp>
        <p:nvSpPr>
          <p:cNvPr id="11" name="8 Rectángulo"/>
          <p:cNvSpPr/>
          <p:nvPr/>
        </p:nvSpPr>
        <p:spPr>
          <a:xfrm>
            <a:off x="0" y="9345488"/>
            <a:ext cx="6858000" cy="5605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9 CuadroTexto"/>
          <p:cNvSpPr txBox="1"/>
          <p:nvPr/>
        </p:nvSpPr>
        <p:spPr>
          <a:xfrm>
            <a:off x="1678769" y="9487244"/>
            <a:ext cx="3500462" cy="276999"/>
          </a:xfrm>
          <a:prstGeom prst="rect">
            <a:avLst/>
          </a:prstGeom>
          <a:noFill/>
        </p:spPr>
        <p:txBody>
          <a:bodyPr wrap="square" rtlCol="0">
            <a:spAutoFit/>
          </a:bodyPr>
          <a:lstStyle/>
          <a:p>
            <a:r>
              <a:rPr lang="es-ES" sz="1200" b="1" dirty="0" smtClean="0">
                <a:solidFill>
                  <a:schemeClr val="bg1"/>
                </a:solidFill>
              </a:rPr>
              <a:t>ADMINISTRACIÓN </a:t>
            </a:r>
            <a:r>
              <a:rPr lang="es-ES" sz="1200" b="1" dirty="0">
                <a:solidFill>
                  <a:schemeClr val="bg1"/>
                </a:solidFill>
              </a:rPr>
              <a:t>FEDERAL DE INGRESOS PUBLICOS </a:t>
            </a:r>
          </a:p>
        </p:txBody>
      </p:sp>
      <p:sp>
        <p:nvSpPr>
          <p:cNvPr id="17" name="Rectangle 1"/>
          <p:cNvSpPr>
            <a:spLocks noChangeArrowheads="1"/>
          </p:cNvSpPr>
          <p:nvPr/>
        </p:nvSpPr>
        <p:spPr bwMode="auto">
          <a:xfrm>
            <a:off x="142852" y="4989416"/>
            <a:ext cx="6572296" cy="6322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14000"/>
              </a:lnSpc>
              <a:spcAft>
                <a:spcPts val="1200"/>
              </a:spcAft>
            </a:pPr>
            <a:endParaRPr lang="es-AR" sz="1100" dirty="0" smtClean="0">
              <a:solidFill>
                <a:schemeClr val="tx2">
                  <a:lumMod val="50000"/>
                </a:schemeClr>
              </a:solidFill>
              <a:ea typeface="Calibri" pitchFamily="34" charset="0"/>
              <a:cs typeface="Times New Roman" pitchFamily="18" charset="0"/>
            </a:endParaRPr>
          </a:p>
          <a:p>
            <a:pPr lvl="0" algn="just" fontAlgn="base">
              <a:lnSpc>
                <a:spcPct val="114000"/>
              </a:lnSpc>
              <a:spcAft>
                <a:spcPts val="1200"/>
              </a:spcAft>
            </a:pPr>
            <a:endParaRPr lang="es-AR" sz="1100" dirty="0" smtClean="0">
              <a:solidFill>
                <a:schemeClr val="tx2">
                  <a:lumMod val="50000"/>
                </a:schemeClr>
              </a:solidFill>
              <a:ea typeface="Calibri" pitchFamily="34" charset="0"/>
              <a:cs typeface="Times New Roman" pitchFamily="18" charset="0"/>
            </a:endParaRPr>
          </a:p>
        </p:txBody>
      </p:sp>
      <p:pic>
        <p:nvPicPr>
          <p:cNvPr id="15" name="14 Imagen" descr="logo-subdir-Serv-Contribuyente.jpg"/>
          <p:cNvPicPr>
            <a:picLocks noChangeAspect="1"/>
          </p:cNvPicPr>
          <p:nvPr/>
        </p:nvPicPr>
        <p:blipFill>
          <a:blip r:embed="rId5" cstate="print"/>
          <a:stretch>
            <a:fillRect/>
          </a:stretch>
        </p:blipFill>
        <p:spPr>
          <a:xfrm>
            <a:off x="285728" y="238092"/>
            <a:ext cx="4209615" cy="571504"/>
          </a:xfrm>
          <a:prstGeom prst="rect">
            <a:avLst/>
          </a:prstGeom>
        </p:spPr>
      </p:pic>
      <p:sp>
        <p:nvSpPr>
          <p:cNvPr id="12" name="11 CuadroTexto"/>
          <p:cNvSpPr txBox="1"/>
          <p:nvPr/>
        </p:nvSpPr>
        <p:spPr>
          <a:xfrm>
            <a:off x="332656" y="1928664"/>
            <a:ext cx="184731" cy="369332"/>
          </a:xfrm>
          <a:prstGeom prst="rect">
            <a:avLst/>
          </a:prstGeom>
          <a:noFill/>
        </p:spPr>
        <p:txBody>
          <a:bodyPr wrap="none" rtlCol="0">
            <a:spAutoFit/>
          </a:bodyPr>
          <a:lstStyle/>
          <a:p>
            <a:endParaRPr lang="es-AR"/>
          </a:p>
        </p:txBody>
      </p:sp>
      <p:sp>
        <p:nvSpPr>
          <p:cNvPr id="18" name="Rectangle 1"/>
          <p:cNvSpPr>
            <a:spLocks noChangeArrowheads="1"/>
          </p:cNvSpPr>
          <p:nvPr/>
        </p:nvSpPr>
        <p:spPr bwMode="auto">
          <a:xfrm>
            <a:off x="142852" y="4815971"/>
            <a:ext cx="6572296" cy="9791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14000"/>
              </a:lnSpc>
              <a:spcAft>
                <a:spcPts val="1200"/>
              </a:spcAft>
            </a:pPr>
            <a:endParaRPr lang="es-AR" sz="1100" dirty="0" smtClean="0">
              <a:solidFill>
                <a:schemeClr val="tx2">
                  <a:lumMod val="50000"/>
                </a:schemeClr>
              </a:solidFill>
              <a:ea typeface="Calibri" pitchFamily="34" charset="0"/>
              <a:cs typeface="Times New Roman" pitchFamily="18" charset="0"/>
            </a:endParaRPr>
          </a:p>
          <a:p>
            <a:pPr algn="just">
              <a:lnSpc>
                <a:spcPct val="114000"/>
              </a:lnSpc>
              <a:spcAft>
                <a:spcPts val="1200"/>
              </a:spcAft>
            </a:pPr>
            <a:endParaRPr lang="es-AR" sz="1100" dirty="0" smtClean="0">
              <a:solidFill>
                <a:schemeClr val="tx2">
                  <a:lumMod val="50000"/>
                </a:schemeClr>
              </a:solidFill>
              <a:ea typeface="Calibri" pitchFamily="34" charset="0"/>
              <a:cs typeface="Times New Roman" pitchFamily="18" charset="0"/>
            </a:endParaRPr>
          </a:p>
          <a:p>
            <a:pPr lvl="0" algn="just" fontAlgn="base">
              <a:lnSpc>
                <a:spcPct val="114000"/>
              </a:lnSpc>
              <a:spcAft>
                <a:spcPts val="1200"/>
              </a:spcAft>
            </a:pPr>
            <a:endParaRPr lang="es-AR" sz="1100" dirty="0" smtClean="0">
              <a:solidFill>
                <a:schemeClr val="tx2">
                  <a:lumMod val="50000"/>
                </a:schemeClr>
              </a:solidFill>
              <a:ea typeface="Calibri" pitchFamily="34" charset="0"/>
              <a:cs typeface="Times New Roman" pitchFamily="18" charset="0"/>
            </a:endParaRPr>
          </a:p>
        </p:txBody>
      </p:sp>
      <p:sp>
        <p:nvSpPr>
          <p:cNvPr id="20" name="Rectangle 1"/>
          <p:cNvSpPr>
            <a:spLocks noChangeArrowheads="1"/>
          </p:cNvSpPr>
          <p:nvPr/>
        </p:nvSpPr>
        <p:spPr bwMode="auto">
          <a:xfrm>
            <a:off x="188640" y="2576736"/>
            <a:ext cx="6572296"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1100" b="1" u="sng" dirty="0" smtClean="0">
                <a:hlinkClick r:id="rId6"/>
              </a:rPr>
              <a:t>Decreto Nº 444/2023</a:t>
            </a:r>
            <a:r>
              <a:rPr lang="es-ES" sz="1100" b="1" dirty="0" smtClean="0"/>
              <a:t>: Régimen de Inclusión Social y Promoción del Trabajo Independiente. Decreto N° 1/2010. Modificación</a:t>
            </a:r>
            <a:r>
              <a:rPr lang="es-ES" sz="1100" dirty="0" smtClean="0"/>
              <a:t>.</a:t>
            </a:r>
          </a:p>
          <a:p>
            <a:pPr algn="just"/>
            <a:r>
              <a:rPr lang="es-ES" sz="1100" dirty="0" smtClean="0"/>
              <a:t>Se establece un sistema de escalonado para la cuota de inclusión social del Régimen de Inclusión Social y Promoción del Trabajo Independiente.</a:t>
            </a:r>
          </a:p>
          <a:p>
            <a:pPr algn="just"/>
            <a:endParaRPr lang="es-ES" sz="1100" b="1" u="sng" dirty="0" smtClean="0">
              <a:hlinkClick r:id="rId7"/>
            </a:endParaRPr>
          </a:p>
          <a:p>
            <a:pPr algn="just"/>
            <a:r>
              <a:rPr lang="es-ES" sz="1100" b="1" u="sng" dirty="0" smtClean="0">
                <a:hlinkClick r:id="rId8"/>
              </a:rPr>
              <a:t>Resolución </a:t>
            </a:r>
            <a:r>
              <a:rPr lang="es-ES" sz="1100" b="1" u="sng" dirty="0" err="1" smtClean="0">
                <a:hlinkClick r:id="rId8"/>
              </a:rPr>
              <a:t>MTEySS</a:t>
            </a:r>
            <a:r>
              <a:rPr lang="es-ES" sz="1100" b="1" u="sng" dirty="0" smtClean="0">
                <a:hlinkClick r:id="rId8"/>
              </a:rPr>
              <a:t> Nº 1133/2023</a:t>
            </a:r>
            <a:r>
              <a:rPr lang="es-ES" sz="1100" b="1" dirty="0" smtClean="0"/>
              <a:t>: Asignaciones no remunerativas.</a:t>
            </a:r>
            <a:endParaRPr lang="es-ES" sz="1100" dirty="0" smtClean="0"/>
          </a:p>
          <a:p>
            <a:pPr algn="just"/>
            <a:r>
              <a:rPr lang="es-ES" sz="1100" dirty="0" smtClean="0"/>
              <a:t>Se realizan aclaraciones para la absorción de las asignaciones no remunerativas mediante acuerdos paritarios.</a:t>
            </a:r>
          </a:p>
          <a:p>
            <a:endParaRPr lang="es-ES" sz="1100" dirty="0" smtClean="0"/>
          </a:p>
          <a:p>
            <a:endParaRPr lang="es-ES" sz="1100" dirty="0" smtClean="0"/>
          </a:p>
          <a:p>
            <a:r>
              <a:rPr lang="es-AR" sz="1100" b="1" dirty="0" smtClean="0">
                <a:solidFill>
                  <a:schemeClr val="tx2">
                    <a:lumMod val="75000"/>
                  </a:schemeClr>
                </a:solidFill>
                <a:ea typeface="Calibri" pitchFamily="34" charset="0"/>
                <a:cs typeface="Times New Roman" pitchFamily="18" charset="0"/>
              </a:rPr>
              <a:t>Miércoles 6 de Septiembre</a:t>
            </a:r>
          </a:p>
          <a:p>
            <a:endParaRPr lang="es-ES" sz="1100" dirty="0" smtClean="0"/>
          </a:p>
          <a:p>
            <a:r>
              <a:rPr lang="es-ES" sz="1100" b="1" u="sng" dirty="0" smtClean="0">
                <a:hlinkClick r:id="rId9"/>
              </a:rPr>
              <a:t>Resolución </a:t>
            </a:r>
            <a:r>
              <a:rPr lang="es-ES" sz="1100" b="1" u="sng" dirty="0" err="1" smtClean="0">
                <a:hlinkClick r:id="rId9"/>
              </a:rPr>
              <a:t>MTEySS</a:t>
            </a:r>
            <a:r>
              <a:rPr lang="es-ES" sz="1100" b="1" u="sng" dirty="0" smtClean="0">
                <a:hlinkClick r:id="rId9"/>
              </a:rPr>
              <a:t> Nº 1136/2023</a:t>
            </a:r>
            <a:r>
              <a:rPr lang="es-ES" sz="1100" b="1" dirty="0" smtClean="0"/>
              <a:t>:</a:t>
            </a:r>
            <a:r>
              <a:rPr lang="es-AR" sz="1100" b="1" dirty="0" smtClean="0"/>
              <a:t> Personal de Casas Particulares</a:t>
            </a:r>
            <a:r>
              <a:rPr lang="es-ES" sz="1100" b="1" dirty="0" smtClean="0"/>
              <a:t>.</a:t>
            </a:r>
            <a:endParaRPr lang="es-ES" sz="1100" dirty="0" smtClean="0"/>
          </a:p>
          <a:p>
            <a:pPr algn="just"/>
            <a:r>
              <a:rPr lang="es-ES" sz="1100" dirty="0" smtClean="0"/>
              <a:t>Se establece el procedimiento para que los empleadores o empleadoras del “Régimen de Contrato de Trabajo para el Personal de Casas Particulares” que no fueren alcanzados o alcanzadas por el impuesto sobre los bienes personales en el ejercicio fiscal 2022 y que hayan percibido ingresos netos en el mes agosto de 2023 por un monto inferior a $1.500.000 y que hubieren abonado el importe correspondiente a la asignación no remunerativa puedan solicitar el reintegro de hasta el 50% de lo abonado por este concepto.</a:t>
            </a:r>
          </a:p>
          <a:p>
            <a:endParaRPr lang="es-ES" sz="1100" dirty="0" smtClean="0"/>
          </a:p>
          <a:p>
            <a:endParaRPr lang="es-ES" sz="1100" dirty="0" smtClean="0"/>
          </a:p>
          <a:p>
            <a:pPr algn="just"/>
            <a:r>
              <a:rPr lang="es-AR" sz="1100" b="1" dirty="0" smtClean="0">
                <a:solidFill>
                  <a:schemeClr val="tx2">
                    <a:lumMod val="75000"/>
                  </a:schemeClr>
                </a:solidFill>
                <a:ea typeface="Calibri" pitchFamily="34" charset="0"/>
                <a:cs typeface="Times New Roman" pitchFamily="18" charset="0"/>
              </a:rPr>
              <a:t>Jueves 7 de Septiembre</a:t>
            </a:r>
          </a:p>
          <a:p>
            <a:pPr algn="just"/>
            <a:endParaRPr lang="es-ES" sz="1100" dirty="0" smtClean="0"/>
          </a:p>
          <a:p>
            <a:r>
              <a:rPr lang="es-ES" sz="1100" b="1" u="sng" dirty="0" smtClean="0">
                <a:hlinkClick r:id="rId10"/>
              </a:rPr>
              <a:t>Decreto Nº 463/2023</a:t>
            </a:r>
            <a:r>
              <a:rPr lang="es-ES" sz="1100" b="1" dirty="0" smtClean="0"/>
              <a:t>: Sistema Integrado de Jubilaciones y Pensiones. Ley N° 24.241. Modificación.</a:t>
            </a:r>
            <a:endParaRPr lang="es-ES" sz="1100" dirty="0" smtClean="0"/>
          </a:p>
          <a:p>
            <a:pPr algn="just"/>
            <a:r>
              <a:rPr lang="es-ES" sz="1100" dirty="0" smtClean="0"/>
              <a:t>Se dispone la creación de créditos para trabajadores y trabajadoras en relación de dependencia de hasta $400.000.</a:t>
            </a:r>
          </a:p>
          <a:p>
            <a:endParaRPr lang="es-ES" sz="1100" b="1" u="sng" dirty="0" smtClean="0">
              <a:hlinkClick r:id="rId11"/>
            </a:endParaRPr>
          </a:p>
          <a:p>
            <a:r>
              <a:rPr lang="es-ES" sz="1100" b="1" u="sng" dirty="0" smtClean="0">
                <a:hlinkClick r:id="rId12"/>
              </a:rPr>
              <a:t>Decreto Nº 460/2023</a:t>
            </a:r>
            <a:r>
              <a:rPr lang="es-ES" sz="1100" b="1" dirty="0" smtClean="0"/>
              <a:t>:</a:t>
            </a:r>
            <a:r>
              <a:rPr lang="es-AR" sz="1100" dirty="0" smtClean="0"/>
              <a:t> </a:t>
            </a:r>
            <a:r>
              <a:rPr lang="es-ES" sz="1100" b="1" dirty="0" smtClean="0"/>
              <a:t>Nomenclatura Común del Mercosur.</a:t>
            </a:r>
            <a:endParaRPr lang="es-ES" sz="1100" dirty="0" smtClean="0"/>
          </a:p>
          <a:p>
            <a:pPr algn="just"/>
            <a:r>
              <a:rPr lang="es-ES" sz="1100" dirty="0" smtClean="0"/>
              <a:t>Se establece, a partir de la finalización de la vigencia del Decreto 81/19 y hasta el 31 de diciembre de 2028, inclusive, una alícuota del 0% correspondiente al Derecho de Importación Extrazona (D.I.E.) para determinadas posiciones arancelarias.</a:t>
            </a:r>
          </a:p>
          <a:p>
            <a:endParaRPr lang="es-ES" sz="1100" b="1" u="sng" dirty="0" smtClean="0">
              <a:hlinkClick r:id="rId13"/>
            </a:endParaRPr>
          </a:p>
          <a:p>
            <a:r>
              <a:rPr lang="es-ES" sz="1100" b="1" u="sng" dirty="0" smtClean="0">
                <a:hlinkClick r:id="rId14"/>
              </a:rPr>
              <a:t>Decreto Nº 461/2023</a:t>
            </a:r>
            <a:r>
              <a:rPr lang="es-ES" sz="1100" b="1" dirty="0" smtClean="0"/>
              <a:t>: Combustibles. </a:t>
            </a:r>
            <a:r>
              <a:rPr lang="es-ES" sz="1100" b="1" dirty="0" err="1" smtClean="0"/>
              <a:t>Restablécese</a:t>
            </a:r>
            <a:r>
              <a:rPr lang="es-ES" sz="1100" b="1" dirty="0" smtClean="0"/>
              <a:t> el Régimen de Incentivos al Abastecimiento Interno de Combustibles.</a:t>
            </a:r>
            <a:endParaRPr lang="es-ES" sz="1100" dirty="0" smtClean="0"/>
          </a:p>
          <a:p>
            <a:pPr algn="just"/>
            <a:r>
              <a:rPr lang="es-ES" sz="1100" dirty="0" smtClean="0"/>
              <a:t>Se restablece el Régimen de Incentivos al Abastecimiento Interno de Combustibles (RIAIC), aplicable a empresas refinadoras y/o refinadoras integradas que sean sujetos pasivos de los Impuestos sobre los Combustibles Líquidos y al Dióxido de Carbono.</a:t>
            </a:r>
          </a:p>
          <a:p>
            <a:endParaRPr lang="es-ES" sz="1100" dirty="0" smtClean="0"/>
          </a:p>
          <a:p>
            <a:r>
              <a:rPr lang="es-ES" sz="1100" b="1" u="sng" dirty="0" smtClean="0">
                <a:hlinkClick r:id="rId15"/>
              </a:rPr>
              <a:t>Decreto Nº 462/2023</a:t>
            </a:r>
            <a:r>
              <a:rPr lang="es-ES" sz="1100" b="1" dirty="0" smtClean="0"/>
              <a:t>: Nomenclatura Común del Mercosur.</a:t>
            </a:r>
            <a:endParaRPr lang="es-ES" sz="1100" dirty="0" smtClean="0"/>
          </a:p>
          <a:p>
            <a:pPr algn="just"/>
            <a:r>
              <a:rPr lang="es-ES" sz="1100" dirty="0" smtClean="0"/>
              <a:t>Se fija a partir del 1° de septiembre de 2023, las alícuotas del Derecho de Exportación (D.E.), que en cada caso se indica, para las mercaderías comprendidas en las posiciones arancelarias de la NCM que se indican en el anexo.</a:t>
            </a:r>
          </a:p>
        </p:txBody>
      </p:sp>
      <p:sp>
        <p:nvSpPr>
          <p:cNvPr id="19" name="18 CuadroTexto">
            <a:hlinkClick r:id="rId16" action="ppaction://hlinksldjump"/>
          </p:cNvPr>
          <p:cNvSpPr txBox="1"/>
          <p:nvPr/>
        </p:nvSpPr>
        <p:spPr>
          <a:xfrm>
            <a:off x="6227787" y="8831"/>
            <a:ext cx="627351" cy="307777"/>
          </a:xfrm>
          <a:prstGeom prst="rect">
            <a:avLst/>
          </a:prstGeom>
          <a:noFill/>
          <a:ln w="19050">
            <a:solidFill>
              <a:schemeClr val="accent1"/>
            </a:solidFill>
          </a:ln>
        </p:spPr>
        <p:txBody>
          <a:bodyPr wrap="none" rtlCol="0">
            <a:spAutoFit/>
          </a:bodyPr>
          <a:lstStyle/>
          <a:p>
            <a:r>
              <a:rPr lang="es-AR" sz="1400" b="1" i="1" dirty="0" smtClean="0">
                <a:solidFill>
                  <a:schemeClr val="tx2">
                    <a:lumMod val="75000"/>
                  </a:schemeClr>
                </a:solidFill>
                <a:hlinkClick r:id="rId16" action="ppaction://hlinksldjump"/>
              </a:rPr>
              <a:t>Índice</a:t>
            </a:r>
            <a:endParaRPr lang="es-AR" sz="1400" b="1"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2369" y="1352600"/>
            <a:ext cx="6857507" cy="1356430"/>
          </a:xfrm>
          <a:prstGeom prst="rect">
            <a:avLst/>
          </a:prstGeom>
        </p:spPr>
      </p:pic>
      <p:sp>
        <p:nvSpPr>
          <p:cNvPr id="10" name="9 CuadroTexto"/>
          <p:cNvSpPr txBox="1"/>
          <p:nvPr/>
        </p:nvSpPr>
        <p:spPr>
          <a:xfrm>
            <a:off x="1678769" y="9596470"/>
            <a:ext cx="3500462" cy="276999"/>
          </a:xfrm>
          <a:prstGeom prst="rect">
            <a:avLst/>
          </a:prstGeom>
          <a:noFill/>
        </p:spPr>
        <p:txBody>
          <a:bodyPr wrap="square" rtlCol="0">
            <a:spAutoFit/>
          </a:bodyPr>
          <a:lstStyle/>
          <a:p>
            <a:r>
              <a:rPr lang="es-ES" sz="1200" b="1" dirty="0">
                <a:solidFill>
                  <a:schemeClr val="bg1"/>
                </a:solidFill>
              </a:rPr>
              <a:t>ADMINISTRACION FEDERAL DE INGRESOS PUBLICOS </a:t>
            </a:r>
          </a:p>
        </p:txBody>
      </p:sp>
      <p:sp>
        <p:nvSpPr>
          <p:cNvPr id="13" name="12 Rectángulo"/>
          <p:cNvSpPr/>
          <p:nvPr/>
        </p:nvSpPr>
        <p:spPr>
          <a:xfrm>
            <a:off x="0" y="876300"/>
            <a:ext cx="6858000" cy="590995"/>
          </a:xfrm>
          <a:prstGeom prst="rect">
            <a:avLst/>
          </a:prstGeom>
          <a:solidFill>
            <a:srgbClr val="6F6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642918" y="971742"/>
            <a:ext cx="3071834" cy="400110"/>
          </a:xfrm>
          <a:prstGeom prst="rect">
            <a:avLst/>
          </a:prstGeom>
          <a:noFill/>
        </p:spPr>
        <p:txBody>
          <a:bodyPr wrap="square" rtlCol="0">
            <a:spAutoFit/>
          </a:bodyPr>
          <a:lstStyle/>
          <a:p>
            <a:r>
              <a:rPr lang="es-ES" sz="2000" b="1" dirty="0">
                <a:solidFill>
                  <a:schemeClr val="bg1"/>
                </a:solidFill>
              </a:rPr>
              <a:t>Normativa</a:t>
            </a:r>
          </a:p>
        </p:txBody>
      </p:sp>
      <p:pic>
        <p:nvPicPr>
          <p:cNvPr id="22" name="Imagen 21">
            <a:extLst>
              <a:ext uri="{FF2B5EF4-FFF2-40B4-BE49-F238E27FC236}">
                <a16:creationId xmlns:a16="http://schemas.microsoft.com/office/drawing/2014/main" id="{DBEE9456-EDC8-7168-795E-7AF079A9765E}"/>
              </a:ext>
            </a:extLst>
          </p:cNvPr>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a:off x="5179231" y="7592226"/>
            <a:ext cx="1326599" cy="1365589"/>
          </a:xfrm>
          <a:prstGeom prst="rect">
            <a:avLst/>
          </a:prstGeom>
        </p:spPr>
      </p:pic>
      <p:sp>
        <p:nvSpPr>
          <p:cNvPr id="11" name="8 Rectángulo"/>
          <p:cNvSpPr/>
          <p:nvPr/>
        </p:nvSpPr>
        <p:spPr>
          <a:xfrm>
            <a:off x="0" y="9345488"/>
            <a:ext cx="6858000" cy="5605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9 CuadroTexto"/>
          <p:cNvSpPr txBox="1"/>
          <p:nvPr/>
        </p:nvSpPr>
        <p:spPr>
          <a:xfrm>
            <a:off x="1678769" y="9487244"/>
            <a:ext cx="3500462" cy="276999"/>
          </a:xfrm>
          <a:prstGeom prst="rect">
            <a:avLst/>
          </a:prstGeom>
          <a:noFill/>
        </p:spPr>
        <p:txBody>
          <a:bodyPr wrap="square" rtlCol="0">
            <a:spAutoFit/>
          </a:bodyPr>
          <a:lstStyle/>
          <a:p>
            <a:r>
              <a:rPr lang="es-ES" sz="1200" b="1" dirty="0" smtClean="0">
                <a:solidFill>
                  <a:schemeClr val="bg1"/>
                </a:solidFill>
              </a:rPr>
              <a:t>ADMINISTRACIÓN </a:t>
            </a:r>
            <a:r>
              <a:rPr lang="es-ES" sz="1200" b="1" dirty="0">
                <a:solidFill>
                  <a:schemeClr val="bg1"/>
                </a:solidFill>
              </a:rPr>
              <a:t>FEDERAL DE INGRESOS PUBLICOS </a:t>
            </a:r>
          </a:p>
        </p:txBody>
      </p:sp>
      <p:sp>
        <p:nvSpPr>
          <p:cNvPr id="17" name="Rectangle 1"/>
          <p:cNvSpPr>
            <a:spLocks noChangeArrowheads="1"/>
          </p:cNvSpPr>
          <p:nvPr/>
        </p:nvSpPr>
        <p:spPr bwMode="auto">
          <a:xfrm>
            <a:off x="142852" y="4989416"/>
            <a:ext cx="6572296" cy="6322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14000"/>
              </a:lnSpc>
              <a:spcAft>
                <a:spcPts val="1200"/>
              </a:spcAft>
            </a:pPr>
            <a:endParaRPr lang="es-AR" sz="1100" dirty="0" smtClean="0">
              <a:solidFill>
                <a:schemeClr val="tx2">
                  <a:lumMod val="50000"/>
                </a:schemeClr>
              </a:solidFill>
              <a:ea typeface="Calibri" pitchFamily="34" charset="0"/>
              <a:cs typeface="Times New Roman" pitchFamily="18" charset="0"/>
            </a:endParaRPr>
          </a:p>
          <a:p>
            <a:pPr lvl="0" algn="just" fontAlgn="base">
              <a:lnSpc>
                <a:spcPct val="114000"/>
              </a:lnSpc>
              <a:spcAft>
                <a:spcPts val="1200"/>
              </a:spcAft>
            </a:pPr>
            <a:endParaRPr lang="es-AR" sz="1100" dirty="0" smtClean="0">
              <a:solidFill>
                <a:schemeClr val="tx2">
                  <a:lumMod val="50000"/>
                </a:schemeClr>
              </a:solidFill>
              <a:ea typeface="Calibri" pitchFamily="34" charset="0"/>
              <a:cs typeface="Times New Roman" pitchFamily="18" charset="0"/>
            </a:endParaRPr>
          </a:p>
        </p:txBody>
      </p:sp>
      <p:pic>
        <p:nvPicPr>
          <p:cNvPr id="15" name="14 Imagen" descr="logo-subdir-Serv-Contribuyente.jpg"/>
          <p:cNvPicPr>
            <a:picLocks noChangeAspect="1"/>
          </p:cNvPicPr>
          <p:nvPr/>
        </p:nvPicPr>
        <p:blipFill>
          <a:blip r:embed="rId5" cstate="print"/>
          <a:stretch>
            <a:fillRect/>
          </a:stretch>
        </p:blipFill>
        <p:spPr>
          <a:xfrm>
            <a:off x="285728" y="238092"/>
            <a:ext cx="4209615" cy="571504"/>
          </a:xfrm>
          <a:prstGeom prst="rect">
            <a:avLst/>
          </a:prstGeom>
        </p:spPr>
      </p:pic>
      <p:sp>
        <p:nvSpPr>
          <p:cNvPr id="12" name="11 CuadroTexto"/>
          <p:cNvSpPr txBox="1"/>
          <p:nvPr/>
        </p:nvSpPr>
        <p:spPr>
          <a:xfrm>
            <a:off x="332656" y="1928664"/>
            <a:ext cx="184731" cy="369332"/>
          </a:xfrm>
          <a:prstGeom prst="rect">
            <a:avLst/>
          </a:prstGeom>
          <a:noFill/>
        </p:spPr>
        <p:txBody>
          <a:bodyPr wrap="none" rtlCol="0">
            <a:spAutoFit/>
          </a:bodyPr>
          <a:lstStyle/>
          <a:p>
            <a:endParaRPr lang="es-AR"/>
          </a:p>
        </p:txBody>
      </p:sp>
      <p:sp>
        <p:nvSpPr>
          <p:cNvPr id="18" name="Rectangle 1"/>
          <p:cNvSpPr>
            <a:spLocks noChangeArrowheads="1"/>
          </p:cNvSpPr>
          <p:nvPr/>
        </p:nvSpPr>
        <p:spPr bwMode="auto">
          <a:xfrm>
            <a:off x="142852" y="4815971"/>
            <a:ext cx="6572296" cy="9791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14000"/>
              </a:lnSpc>
              <a:spcAft>
                <a:spcPts val="1200"/>
              </a:spcAft>
            </a:pPr>
            <a:endParaRPr lang="es-AR" sz="1100" dirty="0" smtClean="0">
              <a:solidFill>
                <a:schemeClr val="tx2">
                  <a:lumMod val="50000"/>
                </a:schemeClr>
              </a:solidFill>
              <a:ea typeface="Calibri" pitchFamily="34" charset="0"/>
              <a:cs typeface="Times New Roman" pitchFamily="18" charset="0"/>
            </a:endParaRPr>
          </a:p>
          <a:p>
            <a:pPr algn="just">
              <a:lnSpc>
                <a:spcPct val="114000"/>
              </a:lnSpc>
              <a:spcAft>
                <a:spcPts val="1200"/>
              </a:spcAft>
            </a:pPr>
            <a:endParaRPr lang="es-AR" sz="1100" dirty="0" smtClean="0">
              <a:solidFill>
                <a:schemeClr val="tx2">
                  <a:lumMod val="50000"/>
                </a:schemeClr>
              </a:solidFill>
              <a:ea typeface="Calibri" pitchFamily="34" charset="0"/>
              <a:cs typeface="Times New Roman" pitchFamily="18" charset="0"/>
            </a:endParaRPr>
          </a:p>
          <a:p>
            <a:pPr lvl="0" algn="just" fontAlgn="base">
              <a:lnSpc>
                <a:spcPct val="114000"/>
              </a:lnSpc>
              <a:spcAft>
                <a:spcPts val="1200"/>
              </a:spcAft>
            </a:pPr>
            <a:endParaRPr lang="es-AR" sz="1100" dirty="0" smtClean="0">
              <a:solidFill>
                <a:schemeClr val="tx2">
                  <a:lumMod val="50000"/>
                </a:schemeClr>
              </a:solidFill>
              <a:ea typeface="Calibri" pitchFamily="34" charset="0"/>
              <a:cs typeface="Times New Roman" pitchFamily="18" charset="0"/>
            </a:endParaRPr>
          </a:p>
        </p:txBody>
      </p:sp>
      <p:sp>
        <p:nvSpPr>
          <p:cNvPr id="20" name="Rectangle 1"/>
          <p:cNvSpPr>
            <a:spLocks noChangeArrowheads="1"/>
          </p:cNvSpPr>
          <p:nvPr/>
        </p:nvSpPr>
        <p:spPr bwMode="auto">
          <a:xfrm>
            <a:off x="188640" y="2775044"/>
            <a:ext cx="6572296" cy="29700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1100" b="1" u="sng" dirty="0" smtClean="0">
                <a:hlinkClick r:id="rId6"/>
              </a:rPr>
              <a:t>Decreto Nº 471/2023</a:t>
            </a:r>
            <a:r>
              <a:rPr lang="es-ES" sz="1100" b="1" dirty="0" smtClean="0"/>
              <a:t>: Régimen de Fomento a la Generación Distribuida de Energía Renovable. Decreto N° 986/2018. Modificación.</a:t>
            </a:r>
            <a:endParaRPr lang="es-ES" sz="1100" dirty="0" smtClean="0"/>
          </a:p>
          <a:p>
            <a:pPr algn="just"/>
            <a:r>
              <a:rPr lang="es-ES" sz="1100" dirty="0" smtClean="0"/>
              <a:t>Se modifica el Decreto 986/18, norma por la cual se aprobó el Régimen de Fomento a la Generación Distribuida de Energía Renovable Integrada a la Red Eléctrica Pública.</a:t>
            </a:r>
          </a:p>
          <a:p>
            <a:endParaRPr lang="es-ES" sz="1100" b="1" u="sng" dirty="0" smtClean="0">
              <a:hlinkClick r:id="rId7"/>
            </a:endParaRPr>
          </a:p>
          <a:p>
            <a:endParaRPr lang="es-ES" sz="1100" dirty="0" smtClean="0"/>
          </a:p>
          <a:p>
            <a:r>
              <a:rPr lang="es-AR" sz="1100" b="1" dirty="0" smtClean="0">
                <a:solidFill>
                  <a:schemeClr val="tx2">
                    <a:lumMod val="75000"/>
                  </a:schemeClr>
                </a:solidFill>
                <a:ea typeface="Calibri" pitchFamily="34" charset="0"/>
                <a:cs typeface="Times New Roman" pitchFamily="18" charset="0"/>
              </a:rPr>
              <a:t>Viernes 8 de Septiembre</a:t>
            </a:r>
          </a:p>
          <a:p>
            <a:endParaRPr lang="es-ES" sz="1100" dirty="0" smtClean="0"/>
          </a:p>
          <a:p>
            <a:pPr algn="just"/>
            <a:r>
              <a:rPr lang="es-AR" sz="1100" b="1" u="sng" dirty="0" smtClean="0">
                <a:hlinkClick r:id="rId8"/>
              </a:rPr>
              <a:t>Resolución General Nº 5415</a:t>
            </a:r>
            <a:r>
              <a:rPr lang="es-AR" sz="1100" b="1" dirty="0" smtClean="0"/>
              <a:t>: Régimen Simplificado para Pequeños Contribuyentes (RS). Decreto N° 444/23. RG N° 4.309, sus modificatorias y sus complementarias. Norma modificatoria y complementaria.</a:t>
            </a:r>
            <a:endParaRPr lang="es-ES" sz="1100" dirty="0" smtClean="0"/>
          </a:p>
          <a:p>
            <a:pPr algn="just"/>
            <a:r>
              <a:rPr lang="es-AR" sz="1100" dirty="0" smtClean="0"/>
              <a:t>Se modifica la RG 4309 a los efectos de incorporar las modificaciones introducidas en el Régimen de Inclusión Social y Promoción del Trabajo Independiente por el Decreto 444/23. </a:t>
            </a:r>
            <a:endParaRPr lang="es-ES" sz="1100" dirty="0" smtClean="0"/>
          </a:p>
          <a:p>
            <a:endParaRPr lang="es-AR" sz="1100" b="1" u="sng" dirty="0" smtClean="0">
              <a:hlinkClick r:id="rId9"/>
            </a:endParaRPr>
          </a:p>
          <a:p>
            <a:r>
              <a:rPr lang="es-AR" sz="1100" b="1" u="sng" dirty="0" smtClean="0">
                <a:hlinkClick r:id="rId10"/>
              </a:rPr>
              <a:t>Resolución </a:t>
            </a:r>
            <a:r>
              <a:rPr lang="es-AR" sz="1100" b="1" u="sng" dirty="0" err="1" smtClean="0">
                <a:hlinkClick r:id="rId10"/>
              </a:rPr>
              <a:t>SAGyP</a:t>
            </a:r>
            <a:r>
              <a:rPr lang="es-AR" sz="1100" b="1" u="sng" dirty="0" smtClean="0">
                <a:hlinkClick r:id="rId10"/>
              </a:rPr>
              <a:t> Nº 325/2023</a:t>
            </a:r>
            <a:r>
              <a:rPr lang="es-AR" sz="1100" b="1" dirty="0" smtClean="0"/>
              <a:t>: Declaraciones Juradas de Venta al Exterior (DJVE).</a:t>
            </a:r>
            <a:endParaRPr lang="es-ES" sz="1100" dirty="0" smtClean="0"/>
          </a:p>
          <a:p>
            <a:pPr algn="just"/>
            <a:r>
              <a:rPr lang="es-AR" sz="1100" dirty="0" smtClean="0"/>
              <a:t>Se incorpora la obligatoriedad del registro de Declaraciones Juradas de Venta al Exterior (DJVE) para el producto“</a:t>
            </a:r>
            <a:r>
              <a:rPr lang="es-AR" sz="1100" i="1" dirty="0" smtClean="0"/>
              <a:t>1104.23.00 – Granos perlados o triturados de maíz, excluido Descascarillado y desgerminado, con un contenido de materia grasa inferior o igual al 1% en peso</a:t>
            </a:r>
            <a:r>
              <a:rPr lang="es-AR" sz="1100" dirty="0" smtClean="0"/>
              <a:t>.”</a:t>
            </a:r>
            <a:endParaRPr lang="es-ES" sz="1100" dirty="0" smtClean="0"/>
          </a:p>
        </p:txBody>
      </p:sp>
      <p:sp>
        <p:nvSpPr>
          <p:cNvPr id="19" name="18 CuadroTexto">
            <a:hlinkClick r:id="rId11" action="ppaction://hlinksldjump"/>
          </p:cNvPr>
          <p:cNvSpPr txBox="1"/>
          <p:nvPr/>
        </p:nvSpPr>
        <p:spPr>
          <a:xfrm>
            <a:off x="6227787" y="8831"/>
            <a:ext cx="627351" cy="307777"/>
          </a:xfrm>
          <a:prstGeom prst="rect">
            <a:avLst/>
          </a:prstGeom>
          <a:noFill/>
          <a:ln w="19050">
            <a:solidFill>
              <a:schemeClr val="accent1"/>
            </a:solidFill>
          </a:ln>
        </p:spPr>
        <p:txBody>
          <a:bodyPr wrap="none" rtlCol="0">
            <a:spAutoFit/>
          </a:bodyPr>
          <a:lstStyle/>
          <a:p>
            <a:r>
              <a:rPr lang="es-AR" sz="1400" b="1" i="1" dirty="0" smtClean="0">
                <a:solidFill>
                  <a:schemeClr val="tx2">
                    <a:lumMod val="75000"/>
                  </a:schemeClr>
                </a:solidFill>
                <a:hlinkClick r:id="rId11" action="ppaction://hlinksldjump"/>
              </a:rPr>
              <a:t>Índice</a:t>
            </a:r>
            <a:endParaRPr lang="es-AR" sz="1400" b="1"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678769" y="9596470"/>
            <a:ext cx="3500462" cy="276999"/>
          </a:xfrm>
          <a:prstGeom prst="rect">
            <a:avLst/>
          </a:prstGeom>
          <a:noFill/>
        </p:spPr>
        <p:txBody>
          <a:bodyPr wrap="square" rtlCol="0">
            <a:spAutoFit/>
          </a:bodyPr>
          <a:lstStyle/>
          <a:p>
            <a:r>
              <a:rPr lang="es-ES" sz="1200" b="1" dirty="0">
                <a:solidFill>
                  <a:schemeClr val="bg1"/>
                </a:solidFill>
              </a:rPr>
              <a:t>ADMINISTRACION FEDERAL DE INGRESOS PUBLICOS </a:t>
            </a:r>
          </a:p>
        </p:txBody>
      </p:sp>
      <p:sp>
        <p:nvSpPr>
          <p:cNvPr id="13" name="12 Rectángulo"/>
          <p:cNvSpPr/>
          <p:nvPr/>
        </p:nvSpPr>
        <p:spPr>
          <a:xfrm>
            <a:off x="0" y="848544"/>
            <a:ext cx="6858000" cy="590995"/>
          </a:xfrm>
          <a:prstGeom prst="rect">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642918" y="971742"/>
            <a:ext cx="3071834" cy="400110"/>
          </a:xfrm>
          <a:prstGeom prst="rect">
            <a:avLst/>
          </a:prstGeom>
          <a:noFill/>
        </p:spPr>
        <p:txBody>
          <a:bodyPr wrap="square" rtlCol="0">
            <a:spAutoFit/>
          </a:bodyPr>
          <a:lstStyle/>
          <a:p>
            <a:r>
              <a:rPr lang="es-ES" sz="2000" b="1" smtClean="0">
                <a:solidFill>
                  <a:schemeClr val="bg1"/>
                </a:solidFill>
              </a:rPr>
              <a:t>Actualizaciones </a:t>
            </a:r>
            <a:r>
              <a:rPr lang="es-ES" sz="2000" b="1" dirty="0" smtClean="0">
                <a:solidFill>
                  <a:schemeClr val="bg1"/>
                </a:solidFill>
              </a:rPr>
              <a:t>ABC</a:t>
            </a:r>
            <a:endParaRPr lang="es-ES" sz="2000" b="1" dirty="0">
              <a:solidFill>
                <a:schemeClr val="bg1"/>
              </a:solidFill>
            </a:endParaRPr>
          </a:p>
        </p:txBody>
      </p:sp>
      <p:pic>
        <p:nvPicPr>
          <p:cNvPr id="22" name="Imagen 21">
            <a:extLst>
              <a:ext uri="{FF2B5EF4-FFF2-40B4-BE49-F238E27FC236}">
                <a16:creationId xmlns:a16="http://schemas.microsoft.com/office/drawing/2014/main" id="{DBEE9456-EDC8-7168-795E-7AF079A9765E}"/>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5179231" y="7592226"/>
            <a:ext cx="1326599" cy="1365589"/>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591" y="260735"/>
            <a:ext cx="3806778" cy="489618"/>
          </a:xfrm>
          <a:prstGeom prst="rect">
            <a:avLst/>
          </a:prstGeom>
        </p:spPr>
      </p:pic>
      <p:sp>
        <p:nvSpPr>
          <p:cNvPr id="11" name="8 Rectángulo"/>
          <p:cNvSpPr/>
          <p:nvPr/>
        </p:nvSpPr>
        <p:spPr>
          <a:xfrm>
            <a:off x="0" y="9345488"/>
            <a:ext cx="6858000" cy="5605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9 CuadroTexto"/>
          <p:cNvSpPr txBox="1"/>
          <p:nvPr/>
        </p:nvSpPr>
        <p:spPr>
          <a:xfrm>
            <a:off x="1678769" y="9487244"/>
            <a:ext cx="3500462" cy="276999"/>
          </a:xfrm>
          <a:prstGeom prst="rect">
            <a:avLst/>
          </a:prstGeom>
          <a:noFill/>
        </p:spPr>
        <p:txBody>
          <a:bodyPr wrap="square" rtlCol="0">
            <a:spAutoFit/>
          </a:bodyPr>
          <a:lstStyle/>
          <a:p>
            <a:r>
              <a:rPr lang="es-ES" sz="1200" b="1" dirty="0" smtClean="0">
                <a:solidFill>
                  <a:schemeClr val="bg1"/>
                </a:solidFill>
              </a:rPr>
              <a:t>ADMINISTRACIÓN </a:t>
            </a:r>
            <a:r>
              <a:rPr lang="es-ES" sz="1200" b="1" dirty="0">
                <a:solidFill>
                  <a:schemeClr val="bg1"/>
                </a:solidFill>
              </a:rPr>
              <a:t>FEDERAL DE INGRESOS PUBLICOS </a:t>
            </a:r>
          </a:p>
        </p:txBody>
      </p:sp>
      <p:sp>
        <p:nvSpPr>
          <p:cNvPr id="17" name="Rectangle 1"/>
          <p:cNvSpPr>
            <a:spLocks noChangeArrowheads="1"/>
          </p:cNvSpPr>
          <p:nvPr/>
        </p:nvSpPr>
        <p:spPr bwMode="auto">
          <a:xfrm>
            <a:off x="188640" y="2576736"/>
            <a:ext cx="642942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s-AR" sz="1100" dirty="0" smtClean="0">
              <a:solidFill>
                <a:schemeClr val="tx2">
                  <a:lumMod val="50000"/>
                </a:schemeClr>
              </a:solidFill>
            </a:endParaRPr>
          </a:p>
          <a:p>
            <a:pPr algn="just"/>
            <a:endParaRPr lang="es-ES" sz="1100" dirty="0" smtClean="0">
              <a:solidFill>
                <a:schemeClr val="tx2">
                  <a:lumMod val="50000"/>
                </a:schemeClr>
              </a:solidFill>
            </a:endParaRPr>
          </a:p>
        </p:txBody>
      </p:sp>
      <p:sp>
        <p:nvSpPr>
          <p:cNvPr id="15" name="Rectangle 1"/>
          <p:cNvSpPr>
            <a:spLocks noChangeArrowheads="1"/>
          </p:cNvSpPr>
          <p:nvPr/>
        </p:nvSpPr>
        <p:spPr bwMode="auto">
          <a:xfrm>
            <a:off x="188640" y="1420242"/>
            <a:ext cx="6429420" cy="79252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1200" b="1" dirty="0" smtClean="0">
                <a:solidFill>
                  <a:srgbClr val="1F497D">
                    <a:lumMod val="50000"/>
                  </a:srgbClr>
                </a:solidFill>
              </a:rPr>
              <a:t>ALTAS</a:t>
            </a:r>
          </a:p>
          <a:p>
            <a:pPr lvl="0"/>
            <a:endParaRPr lang="es-ES" sz="1100" dirty="0" smtClean="0">
              <a:solidFill>
                <a:srgbClr val="000000"/>
              </a:solidFill>
            </a:endParaRPr>
          </a:p>
          <a:p>
            <a:r>
              <a:rPr lang="es-ES" sz="1100" b="1" dirty="0" smtClean="0"/>
              <a:t>TRAMITES </a:t>
            </a:r>
            <a:r>
              <a:rPr lang="es-ES" sz="1100" b="1" dirty="0" smtClean="0"/>
              <a:t>- Régimen de regularización para provincias y municipios</a:t>
            </a:r>
          </a:p>
          <a:p>
            <a:r>
              <a:rPr lang="es-ES" sz="1100" b="1" dirty="0" smtClean="0">
                <a:solidFill>
                  <a:srgbClr val="000000"/>
                </a:solidFill>
                <a:hlinkClick r:id="rId5"/>
              </a:rPr>
              <a:t>ID 26145379</a:t>
            </a:r>
            <a:r>
              <a:rPr lang="es-ES" sz="1100" dirty="0" smtClean="0">
                <a:solidFill>
                  <a:srgbClr val="000000"/>
                </a:solidFill>
              </a:rPr>
              <a:t> - ¿Qué es el Régimen de regularización para provincias y municipios?</a:t>
            </a:r>
          </a:p>
          <a:p>
            <a:r>
              <a:rPr lang="es-ES" sz="1100" b="1" dirty="0" smtClean="0">
                <a:solidFill>
                  <a:srgbClr val="000000"/>
                </a:solidFill>
                <a:hlinkClick r:id="rId6"/>
              </a:rPr>
              <a:t>ID 26145380</a:t>
            </a:r>
            <a:r>
              <a:rPr lang="es-ES" sz="1100" dirty="0" smtClean="0">
                <a:solidFill>
                  <a:srgbClr val="000000"/>
                </a:solidFill>
              </a:rPr>
              <a:t> - ¿Qué obligaciones comprende el Régimen?</a:t>
            </a:r>
          </a:p>
          <a:p>
            <a:r>
              <a:rPr lang="es-ES" sz="1100" b="1" dirty="0" smtClean="0">
                <a:solidFill>
                  <a:srgbClr val="000000"/>
                </a:solidFill>
                <a:hlinkClick r:id="rId7"/>
              </a:rPr>
              <a:t>ID 26145382</a:t>
            </a:r>
            <a:r>
              <a:rPr lang="es-ES" sz="1100" dirty="0" smtClean="0">
                <a:solidFill>
                  <a:srgbClr val="000000"/>
                </a:solidFill>
              </a:rPr>
              <a:t>- ¿Cuáles son los requisitos y condiciones para aplicar al Régimen?</a:t>
            </a:r>
          </a:p>
          <a:p>
            <a:r>
              <a:rPr lang="es-ES" sz="1100" b="1" dirty="0" smtClean="0">
                <a:solidFill>
                  <a:srgbClr val="000000"/>
                </a:solidFill>
                <a:hlinkClick r:id="rId8"/>
              </a:rPr>
              <a:t>ID 26145383</a:t>
            </a:r>
            <a:r>
              <a:rPr lang="es-ES" sz="1100" dirty="0" smtClean="0">
                <a:solidFill>
                  <a:srgbClr val="000000"/>
                </a:solidFill>
              </a:rPr>
              <a:t> - ¿Cómo se solicita la incorporación al Régimen?</a:t>
            </a:r>
          </a:p>
          <a:p>
            <a:r>
              <a:rPr lang="es-ES" sz="1100" b="1" dirty="0" smtClean="0">
                <a:solidFill>
                  <a:srgbClr val="000000"/>
                </a:solidFill>
                <a:hlinkClick r:id="rId9"/>
              </a:rPr>
              <a:t>ID 26145384</a:t>
            </a:r>
            <a:r>
              <a:rPr lang="es-ES" sz="1100" dirty="0" smtClean="0">
                <a:solidFill>
                  <a:srgbClr val="000000"/>
                </a:solidFill>
              </a:rPr>
              <a:t> - ¿Cómo se anoticia a los sujetos del ingreso al Régimen?</a:t>
            </a:r>
          </a:p>
          <a:p>
            <a:r>
              <a:rPr lang="es-ES" sz="1100" b="1" dirty="0" smtClean="0">
                <a:solidFill>
                  <a:srgbClr val="000000"/>
                </a:solidFill>
                <a:hlinkClick r:id="rId10"/>
              </a:rPr>
              <a:t>ID 26145385</a:t>
            </a:r>
            <a:r>
              <a:rPr lang="es-ES" sz="1100" dirty="0" smtClean="0">
                <a:solidFill>
                  <a:srgbClr val="000000"/>
                </a:solidFill>
              </a:rPr>
              <a:t> - ¿Cómo se solicita el beneficio de condonación?</a:t>
            </a:r>
          </a:p>
          <a:p>
            <a:r>
              <a:rPr lang="es-ES" sz="1100" b="1" dirty="0" smtClean="0">
                <a:solidFill>
                  <a:srgbClr val="000000"/>
                </a:solidFill>
                <a:hlinkClick r:id="rId11"/>
              </a:rPr>
              <a:t>ID 26145386</a:t>
            </a:r>
            <a:r>
              <a:rPr lang="es-ES" sz="1100" dirty="0" smtClean="0">
                <a:solidFill>
                  <a:srgbClr val="000000"/>
                </a:solidFill>
              </a:rPr>
              <a:t> - ¿Qué sucede con las deudas que se encuentren en discusión administrativa, contencioso administrativa o judicial?</a:t>
            </a:r>
            <a:endParaRPr lang="es-ES" sz="1100" b="1" dirty="0" smtClean="0">
              <a:solidFill>
                <a:srgbClr val="1F497D">
                  <a:lumMod val="50000"/>
                </a:srgbClr>
              </a:solidFill>
            </a:endParaRPr>
          </a:p>
          <a:p>
            <a:endParaRPr lang="es-ES" sz="1200" b="1" dirty="0" smtClean="0"/>
          </a:p>
          <a:p>
            <a:r>
              <a:rPr lang="es-ES" sz="1100" b="1" dirty="0" err="1" smtClean="0"/>
              <a:t>Monotributo</a:t>
            </a:r>
            <a:r>
              <a:rPr lang="es-ES" sz="1100" b="1" dirty="0" smtClean="0"/>
              <a:t> - Pago de obligaciones</a:t>
            </a:r>
          </a:p>
          <a:p>
            <a:r>
              <a:rPr lang="es-ES" sz="1100" b="1" dirty="0" smtClean="0">
                <a:hlinkClick r:id="rId12"/>
              </a:rPr>
              <a:t>ID 26145387</a:t>
            </a:r>
            <a:r>
              <a:rPr lang="es-ES" sz="1100" dirty="0" smtClean="0"/>
              <a:t> - ¿A quién corresponde y cómo opera la prórroga del pago del componente impositivo RG</a:t>
            </a:r>
          </a:p>
          <a:p>
            <a:r>
              <a:rPr lang="es-ES" sz="1100" dirty="0" smtClean="0"/>
              <a:t>5411/2023?</a:t>
            </a:r>
          </a:p>
          <a:p>
            <a:pPr lvl="0" algn="ctr"/>
            <a:endParaRPr lang="es-ES" sz="1200" b="1" dirty="0" smtClean="0">
              <a:solidFill>
                <a:srgbClr val="1F497D">
                  <a:lumMod val="50000"/>
                </a:srgbClr>
              </a:solidFill>
            </a:endParaRPr>
          </a:p>
          <a:p>
            <a:r>
              <a:rPr lang="es-ES" sz="1100" b="1" dirty="0" smtClean="0"/>
              <a:t>Seguridad Social - “Beneficio a Microempresas y Pequeñas Empresas - Pago a cuenta de</a:t>
            </a:r>
          </a:p>
          <a:p>
            <a:r>
              <a:rPr lang="es-ES" sz="1100" b="1" dirty="0" smtClean="0"/>
              <a:t>contribuciones patronales.”</a:t>
            </a:r>
          </a:p>
          <a:p>
            <a:r>
              <a:rPr lang="es-ES" sz="1100" b="1" dirty="0" smtClean="0">
                <a:hlinkClick r:id="rId13"/>
              </a:rPr>
              <a:t>ID 26145389</a:t>
            </a:r>
            <a:r>
              <a:rPr lang="es-ES" sz="1100" dirty="0" smtClean="0"/>
              <a:t> - ¿Cómo opera el beneficio para Micro y Pequeñas empresas?</a:t>
            </a:r>
          </a:p>
          <a:p>
            <a:r>
              <a:rPr lang="es-ES" sz="1100" b="1" dirty="0" smtClean="0">
                <a:hlinkClick r:id="rId14"/>
              </a:rPr>
              <a:t>ID 26145390</a:t>
            </a:r>
            <a:r>
              <a:rPr lang="es-ES" sz="1100" dirty="0" smtClean="0"/>
              <a:t> - ¿Cuáles son los requisitos?</a:t>
            </a:r>
          </a:p>
          <a:p>
            <a:r>
              <a:rPr lang="es-ES" sz="1100" b="1" dirty="0" smtClean="0">
                <a:hlinkClick r:id="rId15"/>
              </a:rPr>
              <a:t>ID 26145391</a:t>
            </a:r>
            <a:r>
              <a:rPr lang="es-ES" sz="1100" dirty="0" smtClean="0"/>
              <a:t> - ¿Cómo se informan las sumas abonadas como asignación no remunerativa?</a:t>
            </a:r>
            <a:endParaRPr lang="es-ES" sz="1100" b="1" dirty="0" smtClean="0">
              <a:solidFill>
                <a:srgbClr val="1F497D">
                  <a:lumMod val="50000"/>
                </a:srgbClr>
              </a:solidFill>
            </a:endParaRPr>
          </a:p>
          <a:p>
            <a:pPr lvl="0" algn="ctr"/>
            <a:endParaRPr lang="es-ES" sz="1100" dirty="0" smtClean="0"/>
          </a:p>
          <a:p>
            <a:r>
              <a:rPr lang="es-ES" sz="1100" b="1" dirty="0" smtClean="0"/>
              <a:t>Trámites - Beneficios - sujetos suscriptos al acuerdo de precios – RG 5414 - Consultas básicas </a:t>
            </a:r>
          </a:p>
          <a:p>
            <a:r>
              <a:rPr lang="es-ES" sz="1100" b="1" dirty="0" smtClean="0">
                <a:hlinkClick r:id="rId16"/>
              </a:rPr>
              <a:t>ID 26145392</a:t>
            </a:r>
            <a:r>
              <a:rPr lang="es-ES" sz="1100" dirty="0" smtClean="0"/>
              <a:t> - ¿Cuáles son los beneficios establecidos por el Decreto 433/23? </a:t>
            </a:r>
          </a:p>
          <a:p>
            <a:r>
              <a:rPr lang="es-ES" sz="1100" b="1" dirty="0" smtClean="0">
                <a:hlinkClick r:id="rId17"/>
              </a:rPr>
              <a:t>ID 26145393</a:t>
            </a:r>
            <a:r>
              <a:rPr lang="es-ES" sz="1100" dirty="0" smtClean="0"/>
              <a:t> - ¿Quiénes son los sujetos beneficiarios? </a:t>
            </a:r>
          </a:p>
          <a:p>
            <a:r>
              <a:rPr lang="es-ES" sz="1100" b="1" dirty="0" smtClean="0">
                <a:hlinkClick r:id="rId18"/>
              </a:rPr>
              <a:t>ID 26145394</a:t>
            </a:r>
            <a:r>
              <a:rPr lang="es-ES" sz="1100" dirty="0" smtClean="0"/>
              <a:t> – ¿Cómo es el circuito de remisión de la información entre los sujetos beneficiarios, Secretaría de Comercio y AFIP? </a:t>
            </a:r>
          </a:p>
          <a:p>
            <a:r>
              <a:rPr lang="es-ES" sz="1100" b="1" dirty="0" smtClean="0">
                <a:hlinkClick r:id="rId18"/>
              </a:rPr>
              <a:t>ID 26145395</a:t>
            </a:r>
            <a:r>
              <a:rPr lang="es-ES" sz="1100" dirty="0" smtClean="0"/>
              <a:t> - ¿Cómo serán caracterizados los beneficiarios y cómo consultarán la mencionada caracterización? </a:t>
            </a:r>
          </a:p>
          <a:p>
            <a:endParaRPr lang="es-ES" sz="1100" dirty="0" smtClean="0"/>
          </a:p>
          <a:p>
            <a:r>
              <a:rPr lang="es-ES" sz="1100" b="1" dirty="0" smtClean="0"/>
              <a:t>Impuesto PAIS y Derechos de Exportación </a:t>
            </a:r>
          </a:p>
          <a:p>
            <a:r>
              <a:rPr lang="es-ES" sz="1100" b="1" dirty="0" smtClean="0">
                <a:hlinkClick r:id="rId19"/>
              </a:rPr>
              <a:t>ID 26145396</a:t>
            </a:r>
            <a:r>
              <a:rPr lang="es-ES" sz="1100" dirty="0" smtClean="0"/>
              <a:t> - ¿Cuál es el beneficio respecto al Impuesto PAIS? </a:t>
            </a:r>
          </a:p>
          <a:p>
            <a:r>
              <a:rPr lang="es-ES" sz="1100" b="1" dirty="0" smtClean="0">
                <a:hlinkClick r:id="rId20"/>
              </a:rPr>
              <a:t>ID 26145397</a:t>
            </a:r>
            <a:r>
              <a:rPr lang="es-ES" sz="1100" dirty="0" smtClean="0"/>
              <a:t> - ¿Cuál es el beneficio respecto a los derechos de exportación? </a:t>
            </a:r>
          </a:p>
          <a:p>
            <a:endParaRPr lang="es-ES" sz="1100" b="1" dirty="0" smtClean="0"/>
          </a:p>
          <a:p>
            <a:r>
              <a:rPr lang="es-ES" sz="1100" b="1" dirty="0" smtClean="0"/>
              <a:t>Plan de Pagos para derechos de exportaciones de mercaderías </a:t>
            </a:r>
          </a:p>
          <a:p>
            <a:r>
              <a:rPr lang="es-ES" sz="1100" b="1" dirty="0" smtClean="0">
                <a:hlinkClick r:id="rId21"/>
              </a:rPr>
              <a:t>ID 26145398</a:t>
            </a:r>
            <a:r>
              <a:rPr lang="es-ES" sz="1100" dirty="0" smtClean="0"/>
              <a:t> - ¿Qué es el Régimen Especial de Facilidades de Pago para la cancelación de los derechos que graven la exportación – Decreto 433/23? </a:t>
            </a:r>
          </a:p>
          <a:p>
            <a:r>
              <a:rPr lang="es-ES" sz="1100" b="1" dirty="0" smtClean="0">
                <a:hlinkClick r:id="rId22"/>
              </a:rPr>
              <a:t>ID 26145399</a:t>
            </a:r>
            <a:r>
              <a:rPr lang="es-ES" sz="1100" dirty="0" smtClean="0"/>
              <a:t> - ¿Cuáles son las condiciones del Régimen Especial de Facilidades de Pago para la cancelación de los derechos que graven la exportación – Decreto 433/23? </a:t>
            </a:r>
          </a:p>
          <a:p>
            <a:r>
              <a:rPr lang="es-ES" sz="1100" b="1" dirty="0" smtClean="0">
                <a:hlinkClick r:id="rId23"/>
              </a:rPr>
              <a:t>ID 26145400</a:t>
            </a:r>
            <a:r>
              <a:rPr lang="es-ES" sz="1100" dirty="0" smtClean="0"/>
              <a:t> - ¿Cómo adherir al plan? </a:t>
            </a:r>
          </a:p>
          <a:p>
            <a:r>
              <a:rPr lang="es-ES" sz="1100" b="1" dirty="0" smtClean="0">
                <a:hlinkClick r:id="rId24"/>
              </a:rPr>
              <a:t>ID 26145401</a:t>
            </a:r>
            <a:r>
              <a:rPr lang="es-ES" sz="1100" dirty="0" smtClean="0"/>
              <a:t> - ¿Qué sucede en caso de la falta de ingreso de alguna cuota? </a:t>
            </a:r>
          </a:p>
          <a:p>
            <a:endParaRPr lang="es-ES" sz="1100" b="1" dirty="0" smtClean="0"/>
          </a:p>
          <a:p>
            <a:r>
              <a:rPr lang="es-ES" sz="1100" b="1" dirty="0" smtClean="0"/>
              <a:t>Prórroga de vencimientos </a:t>
            </a:r>
          </a:p>
          <a:p>
            <a:r>
              <a:rPr lang="es-ES" sz="1100" b="1" dirty="0" smtClean="0">
                <a:hlinkClick r:id="rId25"/>
              </a:rPr>
              <a:t>ID 26145402</a:t>
            </a:r>
            <a:r>
              <a:rPr lang="es-ES" sz="1100" dirty="0" smtClean="0"/>
              <a:t> - ¿Quiénes gozarán de la prórroga de los vencimientos de las obligaciones de pago del IVA y/o de las contribuciones de la Seguridad Social? </a:t>
            </a:r>
          </a:p>
          <a:p>
            <a:r>
              <a:rPr lang="es-ES" sz="1100" b="1" dirty="0" smtClean="0">
                <a:hlinkClick r:id="rId26"/>
              </a:rPr>
              <a:t>ID 26145403</a:t>
            </a:r>
            <a:r>
              <a:rPr lang="es-ES" sz="1100" dirty="0" smtClean="0"/>
              <a:t> - ¿Cuándo deberá realizarse el pago de las obligaciones prorrogadas? </a:t>
            </a:r>
          </a:p>
        </p:txBody>
      </p:sp>
      <p:sp>
        <p:nvSpPr>
          <p:cNvPr id="19" name="18 CuadroTexto">
            <a:hlinkClick r:id="rId27" action="ppaction://hlinksldjump"/>
          </p:cNvPr>
          <p:cNvSpPr txBox="1"/>
          <p:nvPr/>
        </p:nvSpPr>
        <p:spPr>
          <a:xfrm>
            <a:off x="6227787" y="8831"/>
            <a:ext cx="627351" cy="307777"/>
          </a:xfrm>
          <a:prstGeom prst="rect">
            <a:avLst/>
          </a:prstGeom>
          <a:noFill/>
          <a:ln w="19050">
            <a:solidFill>
              <a:schemeClr val="accent1"/>
            </a:solidFill>
          </a:ln>
        </p:spPr>
        <p:txBody>
          <a:bodyPr wrap="none" rtlCol="0">
            <a:spAutoFit/>
          </a:bodyPr>
          <a:lstStyle/>
          <a:p>
            <a:r>
              <a:rPr lang="es-AR" sz="1400" b="1" i="1" dirty="0" smtClean="0">
                <a:solidFill>
                  <a:schemeClr val="tx2">
                    <a:lumMod val="75000"/>
                  </a:schemeClr>
                </a:solidFill>
                <a:hlinkClick r:id="rId27" action="ppaction://hlinksldjump"/>
              </a:rPr>
              <a:t>Índice</a:t>
            </a:r>
            <a:endParaRPr lang="es-AR" sz="1400" b="1"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678769" y="9596470"/>
            <a:ext cx="3500462" cy="276999"/>
          </a:xfrm>
          <a:prstGeom prst="rect">
            <a:avLst/>
          </a:prstGeom>
          <a:noFill/>
        </p:spPr>
        <p:txBody>
          <a:bodyPr wrap="square" rtlCol="0">
            <a:spAutoFit/>
          </a:bodyPr>
          <a:lstStyle/>
          <a:p>
            <a:r>
              <a:rPr lang="es-ES" sz="1200" b="1" dirty="0">
                <a:solidFill>
                  <a:schemeClr val="bg1"/>
                </a:solidFill>
              </a:rPr>
              <a:t>ADMINISTRACION FEDERAL DE INGRESOS PUBLICOS </a:t>
            </a:r>
          </a:p>
        </p:txBody>
      </p:sp>
      <p:sp>
        <p:nvSpPr>
          <p:cNvPr id="13" name="12 Rectángulo"/>
          <p:cNvSpPr/>
          <p:nvPr/>
        </p:nvSpPr>
        <p:spPr>
          <a:xfrm>
            <a:off x="0" y="848544"/>
            <a:ext cx="6858000" cy="590995"/>
          </a:xfrm>
          <a:prstGeom prst="rect">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642918" y="971742"/>
            <a:ext cx="3071834" cy="400110"/>
          </a:xfrm>
          <a:prstGeom prst="rect">
            <a:avLst/>
          </a:prstGeom>
          <a:noFill/>
        </p:spPr>
        <p:txBody>
          <a:bodyPr wrap="square" rtlCol="0">
            <a:spAutoFit/>
          </a:bodyPr>
          <a:lstStyle/>
          <a:p>
            <a:r>
              <a:rPr lang="es-ES" sz="2000" b="1" smtClean="0">
                <a:solidFill>
                  <a:schemeClr val="bg1"/>
                </a:solidFill>
              </a:rPr>
              <a:t>Actualizaciones </a:t>
            </a:r>
            <a:r>
              <a:rPr lang="es-ES" sz="2000" b="1" dirty="0" smtClean="0">
                <a:solidFill>
                  <a:schemeClr val="bg1"/>
                </a:solidFill>
              </a:rPr>
              <a:t>ABC</a:t>
            </a:r>
            <a:endParaRPr lang="es-ES" sz="2000" b="1" dirty="0">
              <a:solidFill>
                <a:schemeClr val="bg1"/>
              </a:solidFill>
            </a:endParaRPr>
          </a:p>
        </p:txBody>
      </p:sp>
      <p:pic>
        <p:nvPicPr>
          <p:cNvPr id="22" name="Imagen 21">
            <a:extLst>
              <a:ext uri="{FF2B5EF4-FFF2-40B4-BE49-F238E27FC236}">
                <a16:creationId xmlns:a16="http://schemas.microsoft.com/office/drawing/2014/main" id="{DBEE9456-EDC8-7168-795E-7AF079A9765E}"/>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5179231" y="7592226"/>
            <a:ext cx="1326599" cy="1365589"/>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591" y="260735"/>
            <a:ext cx="3806778" cy="489618"/>
          </a:xfrm>
          <a:prstGeom prst="rect">
            <a:avLst/>
          </a:prstGeom>
        </p:spPr>
      </p:pic>
      <p:sp>
        <p:nvSpPr>
          <p:cNvPr id="11" name="8 Rectángulo"/>
          <p:cNvSpPr/>
          <p:nvPr/>
        </p:nvSpPr>
        <p:spPr>
          <a:xfrm>
            <a:off x="0" y="9345488"/>
            <a:ext cx="6858000" cy="5605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9 CuadroTexto"/>
          <p:cNvSpPr txBox="1"/>
          <p:nvPr/>
        </p:nvSpPr>
        <p:spPr>
          <a:xfrm>
            <a:off x="1678769" y="9487244"/>
            <a:ext cx="3500462" cy="276999"/>
          </a:xfrm>
          <a:prstGeom prst="rect">
            <a:avLst/>
          </a:prstGeom>
          <a:noFill/>
        </p:spPr>
        <p:txBody>
          <a:bodyPr wrap="square" rtlCol="0">
            <a:spAutoFit/>
          </a:bodyPr>
          <a:lstStyle/>
          <a:p>
            <a:r>
              <a:rPr lang="es-ES" sz="1200" b="1" dirty="0" smtClean="0">
                <a:solidFill>
                  <a:schemeClr val="bg1"/>
                </a:solidFill>
              </a:rPr>
              <a:t>ADMINISTRACIÓN </a:t>
            </a:r>
            <a:r>
              <a:rPr lang="es-ES" sz="1200" b="1" dirty="0">
                <a:solidFill>
                  <a:schemeClr val="bg1"/>
                </a:solidFill>
              </a:rPr>
              <a:t>FEDERAL DE INGRESOS PUBLICOS </a:t>
            </a:r>
          </a:p>
        </p:txBody>
      </p:sp>
      <p:sp>
        <p:nvSpPr>
          <p:cNvPr id="17" name="Rectangle 1"/>
          <p:cNvSpPr>
            <a:spLocks noChangeArrowheads="1"/>
          </p:cNvSpPr>
          <p:nvPr/>
        </p:nvSpPr>
        <p:spPr bwMode="auto">
          <a:xfrm>
            <a:off x="188640" y="2576736"/>
            <a:ext cx="642942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s-AR" sz="1100" dirty="0" smtClean="0">
              <a:solidFill>
                <a:schemeClr val="tx2">
                  <a:lumMod val="50000"/>
                </a:schemeClr>
              </a:solidFill>
            </a:endParaRPr>
          </a:p>
          <a:p>
            <a:pPr algn="just"/>
            <a:endParaRPr lang="es-ES" sz="1100" dirty="0" smtClean="0">
              <a:solidFill>
                <a:schemeClr val="tx2">
                  <a:lumMod val="50000"/>
                </a:schemeClr>
              </a:solidFill>
            </a:endParaRPr>
          </a:p>
        </p:txBody>
      </p:sp>
      <p:sp>
        <p:nvSpPr>
          <p:cNvPr id="15" name="Rectangle 1"/>
          <p:cNvSpPr>
            <a:spLocks noChangeArrowheads="1"/>
          </p:cNvSpPr>
          <p:nvPr/>
        </p:nvSpPr>
        <p:spPr bwMode="auto">
          <a:xfrm>
            <a:off x="188640" y="1512867"/>
            <a:ext cx="6429420"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ES" sz="1100" b="1" dirty="0" smtClean="0"/>
              <a:t>Plan de Pagos - regularización de las obligaciones prorrogadas </a:t>
            </a:r>
          </a:p>
          <a:p>
            <a:r>
              <a:rPr lang="es-ES" sz="1100" b="1" dirty="0" smtClean="0">
                <a:hlinkClick r:id="rId5"/>
              </a:rPr>
              <a:t>ID 26145404</a:t>
            </a:r>
            <a:r>
              <a:rPr lang="es-ES" sz="1100" dirty="0" smtClean="0"/>
              <a:t> - ¿Qué es el Régimen Especial de Facilidades de Pago para regularización de las obligaciones prorrogadas – Decreto 433/23? </a:t>
            </a:r>
          </a:p>
          <a:p>
            <a:r>
              <a:rPr lang="es-ES" sz="1100" b="1" dirty="0" smtClean="0">
                <a:hlinkClick r:id="rId6"/>
              </a:rPr>
              <a:t>ID 26145405</a:t>
            </a:r>
            <a:r>
              <a:rPr lang="es-ES" sz="1100" dirty="0" smtClean="0"/>
              <a:t> - ¿Desde qué fecha será posible acogerse al plan de pagos? </a:t>
            </a:r>
          </a:p>
          <a:p>
            <a:r>
              <a:rPr lang="es-ES" sz="1100" b="1" dirty="0" smtClean="0">
                <a:hlinkClick r:id="rId7"/>
              </a:rPr>
              <a:t>ID 26145406</a:t>
            </a:r>
            <a:r>
              <a:rPr lang="es-ES" sz="1100" dirty="0" smtClean="0"/>
              <a:t> - ¿Cuáles son las características del plan? </a:t>
            </a:r>
          </a:p>
          <a:p>
            <a:r>
              <a:rPr lang="es-ES" sz="1100" b="1" dirty="0" smtClean="0">
                <a:hlinkClick r:id="rId8"/>
              </a:rPr>
              <a:t>ID 26145407</a:t>
            </a:r>
            <a:r>
              <a:rPr lang="es-ES" sz="1100" dirty="0" smtClean="0"/>
              <a:t> - ¿Cuál es la cantidad máxima de cuotas y la tasa de interés? </a:t>
            </a:r>
          </a:p>
          <a:p>
            <a:r>
              <a:rPr lang="es-ES" sz="1100" b="1" dirty="0" smtClean="0">
                <a:hlinkClick r:id="rId9"/>
              </a:rPr>
              <a:t>ID 26145408</a:t>
            </a:r>
            <a:r>
              <a:rPr lang="es-ES" sz="1100" dirty="0" smtClean="0"/>
              <a:t> - ¿Cuándo opera la caducidad del plan y cuáles son sus efectos? </a:t>
            </a:r>
          </a:p>
          <a:p>
            <a:pPr lvl="0" algn="ctr"/>
            <a:endParaRPr lang="es-ES" sz="1100" dirty="0" smtClean="0"/>
          </a:p>
          <a:p>
            <a:r>
              <a:rPr lang="es-ES" sz="1100" b="1" dirty="0" smtClean="0"/>
              <a:t>Casas Particulares – Empleadores - Asignación no remunerativa y reintegro para empleadores– Decreto 438/23</a:t>
            </a:r>
          </a:p>
          <a:p>
            <a:r>
              <a:rPr lang="es-ES" sz="1100" b="1" dirty="0" smtClean="0">
                <a:hlinkClick r:id="rId10"/>
              </a:rPr>
              <a:t>ID 26145409</a:t>
            </a:r>
            <a:r>
              <a:rPr lang="es-ES" sz="1100" dirty="0" smtClean="0"/>
              <a:t> - ¿Qué es la asignación no remunerativa para el personal de casas particulares?</a:t>
            </a:r>
          </a:p>
          <a:p>
            <a:r>
              <a:rPr lang="es-ES" sz="1100" b="1" dirty="0" smtClean="0">
                <a:hlinkClick r:id="rId11"/>
              </a:rPr>
              <a:t>ID 26145410</a:t>
            </a:r>
            <a:r>
              <a:rPr lang="es-ES" sz="1100" dirty="0" smtClean="0"/>
              <a:t> - ¿Cuánto debe abonarse en caso que el personal de casas particulares trabaje menos de</a:t>
            </a:r>
          </a:p>
          <a:p>
            <a:r>
              <a:rPr lang="pt-BR" sz="1100" dirty="0" smtClean="0"/>
              <a:t>192 horas </a:t>
            </a:r>
            <a:r>
              <a:rPr lang="pt-BR" sz="1100" dirty="0" err="1" smtClean="0"/>
              <a:t>mensuales</a:t>
            </a:r>
            <a:r>
              <a:rPr lang="pt-BR" sz="1100" dirty="0" smtClean="0"/>
              <a:t> (jornada completa)?</a:t>
            </a:r>
          </a:p>
          <a:p>
            <a:r>
              <a:rPr lang="es-ES" sz="1100" b="1" dirty="0" smtClean="0">
                <a:hlinkClick r:id="rId12"/>
              </a:rPr>
              <a:t>ID 26145411</a:t>
            </a:r>
            <a:r>
              <a:rPr lang="es-ES" sz="1100" dirty="0" smtClean="0"/>
              <a:t> - ¿Quiénes pueden tramitar el reintegro del 50% de lo abonado como asignación no </a:t>
            </a:r>
            <a:r>
              <a:rPr lang="pt-BR" sz="1100" dirty="0" smtClean="0"/>
              <a:t>remunerativa para </a:t>
            </a:r>
            <a:r>
              <a:rPr lang="pt-BR" sz="1100" dirty="0" err="1" smtClean="0"/>
              <a:t>personal</a:t>
            </a:r>
            <a:r>
              <a:rPr lang="pt-BR" sz="1100" dirty="0" smtClean="0"/>
              <a:t> de casas particulares?</a:t>
            </a:r>
          </a:p>
          <a:p>
            <a:r>
              <a:rPr lang="es-ES" sz="1100" b="1" dirty="0" smtClean="0">
                <a:hlinkClick r:id="rId13"/>
              </a:rPr>
              <a:t>ID 26145412</a:t>
            </a:r>
            <a:r>
              <a:rPr lang="es-ES" sz="1100" dirty="0" smtClean="0"/>
              <a:t> - ¿Cuáles son los requisitos para la tramitación del reintegro?</a:t>
            </a:r>
          </a:p>
          <a:p>
            <a:r>
              <a:rPr lang="es-ES" sz="1100" b="1" dirty="0" smtClean="0">
                <a:hlinkClick r:id="rId14"/>
              </a:rPr>
              <a:t>ID 26145413</a:t>
            </a:r>
            <a:r>
              <a:rPr lang="es-ES" sz="1100" dirty="0" smtClean="0"/>
              <a:t> - ¿Qué información deben presentar los y las empleadoras para recibir el reintegro?</a:t>
            </a:r>
          </a:p>
          <a:p>
            <a:r>
              <a:rPr lang="es-ES" sz="1100" b="1" dirty="0" smtClean="0">
                <a:hlinkClick r:id="rId15"/>
              </a:rPr>
              <a:t>ID 26145414</a:t>
            </a:r>
            <a:r>
              <a:rPr lang="es-ES" sz="1100" dirty="0" smtClean="0"/>
              <a:t> - ¿Cuándo debe realizarse la solicitud del reintegro?</a:t>
            </a:r>
          </a:p>
          <a:p>
            <a:r>
              <a:rPr lang="es-ES" sz="1100" b="1" dirty="0" smtClean="0">
                <a:hlinkClick r:id="rId16"/>
              </a:rPr>
              <a:t>ID 26145415</a:t>
            </a:r>
            <a:r>
              <a:rPr lang="es-ES" sz="1100" dirty="0" smtClean="0"/>
              <a:t> - ¿Cómo debe realizarse la solicitud del reintegro?</a:t>
            </a:r>
          </a:p>
          <a:p>
            <a:r>
              <a:rPr lang="es-ES" sz="1100" b="1" dirty="0" smtClean="0">
                <a:hlinkClick r:id="rId17"/>
              </a:rPr>
              <a:t>ID 26145416</a:t>
            </a:r>
            <a:r>
              <a:rPr lang="es-ES" sz="1100" dirty="0" smtClean="0"/>
              <a:t> - ¿Cuáles son los motivos por los que puede ser desestimada la solicitud?</a:t>
            </a:r>
          </a:p>
          <a:p>
            <a:r>
              <a:rPr lang="es-ES" sz="1100" b="1" dirty="0" smtClean="0">
                <a:hlinkClick r:id="rId18"/>
              </a:rPr>
              <a:t>ID 26145417</a:t>
            </a:r>
            <a:r>
              <a:rPr lang="es-ES" sz="1100" dirty="0" smtClean="0"/>
              <a:t> – ¿Cuál es el canal que pueden utilizar los y las empleadoras en caso de tener consultas</a:t>
            </a:r>
          </a:p>
          <a:p>
            <a:r>
              <a:rPr lang="es-ES" sz="1100" dirty="0" smtClean="0"/>
              <a:t>sobre el reintegro?</a:t>
            </a:r>
          </a:p>
          <a:p>
            <a:pPr lvl="0" algn="ctr"/>
            <a:endParaRPr lang="es-ES" sz="1100" dirty="0" smtClean="0"/>
          </a:p>
          <a:p>
            <a:pPr lvl="0" algn="ctr"/>
            <a:endParaRPr lang="es-ES" sz="1100" dirty="0" smtClean="0"/>
          </a:p>
          <a:p>
            <a:pPr lvl="0" algn="ctr"/>
            <a:endParaRPr lang="es-ES" sz="1100" dirty="0" smtClean="0"/>
          </a:p>
          <a:p>
            <a:pPr lvl="0" algn="ctr"/>
            <a:endParaRPr lang="es-ES" sz="1100" dirty="0" smtClean="0"/>
          </a:p>
          <a:p>
            <a:pPr lvl="0" algn="ctr"/>
            <a:r>
              <a:rPr lang="es-ES" sz="1200" b="1" dirty="0" smtClean="0">
                <a:solidFill>
                  <a:srgbClr val="1F497D">
                    <a:lumMod val="50000"/>
                  </a:srgbClr>
                </a:solidFill>
              </a:rPr>
              <a:t>MODIFICACIONES</a:t>
            </a:r>
          </a:p>
          <a:p>
            <a:endParaRPr lang="es-ES" sz="1100" b="1" dirty="0" smtClean="0"/>
          </a:p>
          <a:p>
            <a:endParaRPr lang="es-ES" sz="1100" b="1" dirty="0" smtClean="0"/>
          </a:p>
          <a:p>
            <a:r>
              <a:rPr lang="es-ES" sz="1100" b="1" dirty="0" err="1" smtClean="0"/>
              <a:t>Monotributo</a:t>
            </a:r>
            <a:r>
              <a:rPr lang="es-ES" sz="1100" b="1" dirty="0" smtClean="0"/>
              <a:t> - Pago de obligaciones</a:t>
            </a:r>
          </a:p>
          <a:p>
            <a:r>
              <a:rPr lang="es-ES" sz="1100" b="1" dirty="0" smtClean="0">
                <a:hlinkClick r:id="rId19"/>
              </a:rPr>
              <a:t>ID 179612</a:t>
            </a:r>
            <a:r>
              <a:rPr lang="es-ES" sz="1100" dirty="0" smtClean="0"/>
              <a:t> - ¿Qué requisitos se deben cumplir para obtener el beneficio anual de reintegro de una cuota</a:t>
            </a:r>
          </a:p>
          <a:p>
            <a:r>
              <a:rPr lang="es-ES" sz="1100" dirty="0" smtClean="0"/>
              <a:t>del componente impositivo?</a:t>
            </a:r>
          </a:p>
          <a:p>
            <a:endParaRPr lang="es-ES" sz="1100" b="1" dirty="0" smtClean="0"/>
          </a:p>
          <a:p>
            <a:r>
              <a:rPr lang="es-ES" sz="1100" b="1" dirty="0" err="1" smtClean="0"/>
              <a:t>Monotributo</a:t>
            </a:r>
            <a:r>
              <a:rPr lang="es-ES" sz="1100" b="1" dirty="0" smtClean="0"/>
              <a:t> - Trabajador Independiente Promovido</a:t>
            </a:r>
          </a:p>
          <a:p>
            <a:r>
              <a:rPr lang="es-ES" sz="1100" b="1" dirty="0" smtClean="0">
                <a:hlinkClick r:id="rId20"/>
              </a:rPr>
              <a:t>ID 11914399</a:t>
            </a:r>
            <a:r>
              <a:rPr lang="es-ES" sz="1100" dirty="0" smtClean="0"/>
              <a:t> - ¿En qué consiste la cuota de inclusión social?</a:t>
            </a:r>
            <a:endParaRPr lang="es-ES" sz="1100" b="1" dirty="0" smtClean="0"/>
          </a:p>
        </p:txBody>
      </p:sp>
      <p:sp>
        <p:nvSpPr>
          <p:cNvPr id="19" name="18 CuadroTexto">
            <a:hlinkClick r:id="rId21" action="ppaction://hlinksldjump"/>
          </p:cNvPr>
          <p:cNvSpPr txBox="1"/>
          <p:nvPr/>
        </p:nvSpPr>
        <p:spPr>
          <a:xfrm>
            <a:off x="6227787" y="8831"/>
            <a:ext cx="627351" cy="307777"/>
          </a:xfrm>
          <a:prstGeom prst="rect">
            <a:avLst/>
          </a:prstGeom>
          <a:noFill/>
          <a:ln w="19050">
            <a:solidFill>
              <a:schemeClr val="accent1"/>
            </a:solidFill>
          </a:ln>
        </p:spPr>
        <p:txBody>
          <a:bodyPr wrap="none" rtlCol="0">
            <a:spAutoFit/>
          </a:bodyPr>
          <a:lstStyle/>
          <a:p>
            <a:r>
              <a:rPr lang="es-AR" sz="1400" b="1" i="1" dirty="0" smtClean="0">
                <a:solidFill>
                  <a:schemeClr val="tx2">
                    <a:lumMod val="75000"/>
                  </a:schemeClr>
                </a:solidFill>
                <a:hlinkClick r:id="rId21" action="ppaction://hlinksldjump"/>
              </a:rPr>
              <a:t>Índice</a:t>
            </a:r>
            <a:endParaRPr lang="es-AR" sz="1400" b="1" i="1" dirty="0">
              <a:solidFill>
                <a:schemeClr val="tx2">
                  <a:lumMod val="75000"/>
                </a:schemeClr>
              </a:solidFill>
            </a:endParaRPr>
          </a:p>
        </p:txBody>
      </p:sp>
      <p:cxnSp>
        <p:nvCxnSpPr>
          <p:cNvPr id="18" name="17 Conector recto"/>
          <p:cNvCxnSpPr/>
          <p:nvPr/>
        </p:nvCxnSpPr>
        <p:spPr>
          <a:xfrm>
            <a:off x="188640" y="5457056"/>
            <a:ext cx="6480720" cy="0"/>
          </a:xfrm>
          <a:prstGeom prst="line">
            <a:avLst/>
          </a:prstGeom>
          <a:ln w="28575"/>
        </p:spPr>
        <p:style>
          <a:lnRef idx="1">
            <a:schemeClr val="accent5"/>
          </a:lnRef>
          <a:fillRef idx="0">
            <a:schemeClr val="accent5"/>
          </a:fillRef>
          <a:effectRef idx="0">
            <a:schemeClr val="accent5"/>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678769" y="9596470"/>
            <a:ext cx="3500462" cy="276999"/>
          </a:xfrm>
          <a:prstGeom prst="rect">
            <a:avLst/>
          </a:prstGeom>
          <a:noFill/>
        </p:spPr>
        <p:txBody>
          <a:bodyPr wrap="square" rtlCol="0">
            <a:spAutoFit/>
          </a:bodyPr>
          <a:lstStyle/>
          <a:p>
            <a:r>
              <a:rPr lang="es-ES" sz="1200" b="1" dirty="0">
                <a:solidFill>
                  <a:schemeClr val="bg1"/>
                </a:solidFill>
              </a:rPr>
              <a:t>ADMINISTRACION FEDERAL DE INGRESOS PUBLICOS </a:t>
            </a:r>
          </a:p>
        </p:txBody>
      </p:sp>
      <p:sp>
        <p:nvSpPr>
          <p:cNvPr id="13" name="12 Rectángulo"/>
          <p:cNvSpPr/>
          <p:nvPr/>
        </p:nvSpPr>
        <p:spPr>
          <a:xfrm>
            <a:off x="0" y="876300"/>
            <a:ext cx="6858000" cy="59099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642918" y="971742"/>
            <a:ext cx="5786478" cy="400110"/>
          </a:xfrm>
          <a:prstGeom prst="rect">
            <a:avLst/>
          </a:prstGeom>
          <a:noFill/>
        </p:spPr>
        <p:txBody>
          <a:bodyPr wrap="square" rtlCol="0">
            <a:spAutoFit/>
          </a:bodyPr>
          <a:lstStyle/>
          <a:p>
            <a:r>
              <a:rPr lang="es-ES" sz="2000" b="1" dirty="0" err="1" smtClean="0">
                <a:solidFill>
                  <a:schemeClr val="bg1"/>
                </a:solidFill>
              </a:rPr>
              <a:t>Micrositios</a:t>
            </a:r>
            <a:r>
              <a:rPr lang="es-ES" sz="2000" b="1" dirty="0" smtClean="0">
                <a:solidFill>
                  <a:schemeClr val="bg1"/>
                </a:solidFill>
              </a:rPr>
              <a:t>, </a:t>
            </a:r>
            <a:r>
              <a:rPr lang="es-ES" sz="2000" b="1" dirty="0" err="1" smtClean="0">
                <a:solidFill>
                  <a:schemeClr val="bg1"/>
                </a:solidFill>
              </a:rPr>
              <a:t>Guias</a:t>
            </a:r>
            <a:r>
              <a:rPr lang="es-ES" sz="2000" b="1" dirty="0" smtClean="0">
                <a:solidFill>
                  <a:schemeClr val="bg1"/>
                </a:solidFill>
              </a:rPr>
              <a:t> paso a paso y Tutoriales</a:t>
            </a:r>
            <a:endParaRPr lang="es-ES" sz="2000" b="1" dirty="0">
              <a:solidFill>
                <a:schemeClr val="bg1"/>
              </a:solidFill>
            </a:endParaRPr>
          </a:p>
        </p:txBody>
      </p:sp>
      <p:pic>
        <p:nvPicPr>
          <p:cNvPr id="22" name="Imagen 21">
            <a:extLst>
              <a:ext uri="{FF2B5EF4-FFF2-40B4-BE49-F238E27FC236}">
                <a16:creationId xmlns:a16="http://schemas.microsoft.com/office/drawing/2014/main" id="{DBEE9456-EDC8-7168-795E-7AF079A9765E}"/>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5179231" y="7592226"/>
            <a:ext cx="1326599" cy="1365589"/>
          </a:xfrm>
          <a:prstGeom prst="rect">
            <a:avLst/>
          </a:prstGeom>
        </p:spPr>
      </p:pic>
      <p:sp>
        <p:nvSpPr>
          <p:cNvPr id="11" name="8 Rectángulo"/>
          <p:cNvSpPr/>
          <p:nvPr/>
        </p:nvSpPr>
        <p:spPr>
          <a:xfrm>
            <a:off x="0" y="9345488"/>
            <a:ext cx="6858000" cy="560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9 CuadroTexto"/>
          <p:cNvSpPr txBox="1"/>
          <p:nvPr/>
        </p:nvSpPr>
        <p:spPr>
          <a:xfrm>
            <a:off x="1678769" y="9487244"/>
            <a:ext cx="3500462" cy="276999"/>
          </a:xfrm>
          <a:prstGeom prst="rect">
            <a:avLst/>
          </a:prstGeom>
          <a:noFill/>
        </p:spPr>
        <p:txBody>
          <a:bodyPr wrap="square" rtlCol="0">
            <a:spAutoFit/>
          </a:bodyPr>
          <a:lstStyle/>
          <a:p>
            <a:r>
              <a:rPr lang="es-ES" sz="1200" b="1" dirty="0" smtClean="0">
                <a:solidFill>
                  <a:schemeClr val="bg1"/>
                </a:solidFill>
              </a:rPr>
              <a:t>ADMINISTRACIÓN </a:t>
            </a:r>
            <a:r>
              <a:rPr lang="es-ES" sz="1200" b="1" dirty="0">
                <a:solidFill>
                  <a:schemeClr val="bg1"/>
                </a:solidFill>
              </a:rPr>
              <a:t>FEDERAL DE INGRESOS PUBLICOS </a:t>
            </a:r>
          </a:p>
        </p:txBody>
      </p:sp>
      <p:pic>
        <p:nvPicPr>
          <p:cNvPr id="15" name="14 Imagen" descr="logo-subdir-Serv-Contribuyente.jpg"/>
          <p:cNvPicPr>
            <a:picLocks noChangeAspect="1"/>
          </p:cNvPicPr>
          <p:nvPr/>
        </p:nvPicPr>
        <p:blipFill>
          <a:blip r:embed="rId3" cstate="print"/>
          <a:stretch>
            <a:fillRect/>
          </a:stretch>
        </p:blipFill>
        <p:spPr>
          <a:xfrm>
            <a:off x="285728" y="238092"/>
            <a:ext cx="4209615" cy="571504"/>
          </a:xfrm>
          <a:prstGeom prst="rect">
            <a:avLst/>
          </a:prstGeom>
        </p:spPr>
      </p:pic>
      <p:pic>
        <p:nvPicPr>
          <p:cNvPr id="3" name="Imagen 2"/>
          <p:cNvPicPr>
            <a:picLocks noChangeAspect="1"/>
          </p:cNvPicPr>
          <p:nvPr/>
        </p:nvPicPr>
        <p:blipFill>
          <a:blip r:embed="rId4" cstate="print"/>
          <a:stretch>
            <a:fillRect/>
          </a:stretch>
        </p:blipFill>
        <p:spPr>
          <a:xfrm>
            <a:off x="0" y="1467294"/>
            <a:ext cx="6858000" cy="1290918"/>
          </a:xfrm>
          <a:prstGeom prst="rect">
            <a:avLst/>
          </a:prstGeom>
        </p:spPr>
      </p:pic>
      <p:sp>
        <p:nvSpPr>
          <p:cNvPr id="4" name="CuadroTexto 3"/>
          <p:cNvSpPr txBox="1"/>
          <p:nvPr/>
        </p:nvSpPr>
        <p:spPr>
          <a:xfrm>
            <a:off x="188640" y="2795364"/>
            <a:ext cx="6552728" cy="6694140"/>
          </a:xfrm>
          <a:prstGeom prst="rect">
            <a:avLst/>
          </a:prstGeom>
          <a:noFill/>
        </p:spPr>
        <p:txBody>
          <a:bodyPr wrap="square" rtlCol="0">
            <a:spAutoFit/>
          </a:bodyPr>
          <a:lstStyle/>
          <a:p>
            <a:pPr>
              <a:buClr>
                <a:srgbClr val="0070C0"/>
              </a:buClr>
              <a:buFont typeface="Wingdings" pitchFamily="2" charset="2"/>
              <a:buChar char="v"/>
            </a:pPr>
            <a:r>
              <a:rPr lang="es-ES" sz="1100" b="1" dirty="0" smtClean="0"/>
              <a:t> Suscripción al boletín EDI</a:t>
            </a:r>
            <a:r>
              <a:rPr lang="es-ES" sz="1100" dirty="0" smtClean="0"/>
              <a:t/>
            </a:r>
            <a:br>
              <a:rPr lang="es-ES" sz="1100" dirty="0" smtClean="0"/>
            </a:br>
            <a:r>
              <a:rPr lang="es-ES" sz="1100" dirty="0" smtClean="0"/>
              <a:t>Acceso para suscripciones al boletín de novedades de Espacios de diálogo institucional.</a:t>
            </a:r>
          </a:p>
          <a:p>
            <a:r>
              <a:rPr lang="es-ES" sz="1100" dirty="0" smtClean="0">
                <a:hlinkClick r:id="rId5"/>
              </a:rPr>
              <a:t>https://servicioscf.afip.gob.ar/EspaciosdeDialogoInstitucional/boletin-edi-app/inicio.aspx</a:t>
            </a:r>
            <a:r>
              <a:rPr lang="es-ES" sz="1100" dirty="0" smtClean="0"/>
              <a:t> </a:t>
            </a:r>
          </a:p>
          <a:p>
            <a:endParaRPr lang="es-ES" sz="1100" u="sng" dirty="0" smtClean="0"/>
          </a:p>
          <a:p>
            <a:pPr>
              <a:buClr>
                <a:srgbClr val="0070C0"/>
              </a:buClr>
              <a:buFont typeface="Wingdings" pitchFamily="2" charset="2"/>
              <a:buChar char="v"/>
            </a:pPr>
            <a:r>
              <a:rPr lang="es-ES" sz="1100" dirty="0" smtClean="0"/>
              <a:t> </a:t>
            </a:r>
            <a:r>
              <a:rPr lang="es-ES" sz="1100" b="1" dirty="0" smtClean="0"/>
              <a:t>Medidas de alivio</a:t>
            </a:r>
          </a:p>
          <a:p>
            <a:pPr algn="just"/>
            <a:r>
              <a:rPr lang="es-ES" sz="1100" dirty="0" smtClean="0"/>
              <a:t>Nuevo </a:t>
            </a:r>
            <a:r>
              <a:rPr lang="es-ES" sz="1100" dirty="0" err="1" smtClean="0"/>
              <a:t>micrositio</a:t>
            </a:r>
            <a:r>
              <a:rPr lang="es-ES" sz="1100" dirty="0" smtClean="0"/>
              <a:t> que </a:t>
            </a:r>
            <a:r>
              <a:rPr lang="es-ES" sz="1100" dirty="0" err="1" smtClean="0"/>
              <a:t>reune</a:t>
            </a:r>
            <a:r>
              <a:rPr lang="es-ES" sz="1100" dirty="0" smtClean="0"/>
              <a:t> todas las medidas tomadas en el marco del Programa de fortalecimiento de la actividad económica y del ingreso de las familias argentinas.</a:t>
            </a:r>
          </a:p>
          <a:p>
            <a:r>
              <a:rPr lang="es-ES" sz="1100" dirty="0" smtClean="0">
                <a:hlinkClick r:id="rId6"/>
              </a:rPr>
              <a:t>https://www.afip.gob.ar/medidas-de-alivio/</a:t>
            </a:r>
            <a:r>
              <a:rPr lang="es-ES" sz="1100" dirty="0" smtClean="0"/>
              <a:t/>
            </a:r>
            <a:br>
              <a:rPr lang="es-ES" sz="1100" dirty="0" smtClean="0"/>
            </a:br>
            <a:endParaRPr lang="es-ES" sz="1100" dirty="0" smtClean="0"/>
          </a:p>
          <a:p>
            <a:pPr>
              <a:buClr>
                <a:srgbClr val="0070C0"/>
              </a:buClr>
              <a:buFont typeface="Wingdings" pitchFamily="2" charset="2"/>
              <a:buChar char="v"/>
            </a:pPr>
            <a:r>
              <a:rPr lang="es-ES" sz="1100" dirty="0" smtClean="0"/>
              <a:t> </a:t>
            </a:r>
            <a:r>
              <a:rPr lang="es-ES" sz="1100" b="1" dirty="0" smtClean="0"/>
              <a:t>Casas Particulares</a:t>
            </a:r>
          </a:p>
          <a:p>
            <a:r>
              <a:rPr lang="es-ES" sz="1100" dirty="0" smtClean="0"/>
              <a:t>Publicación de calculadora para el bono establecido por el </a:t>
            </a:r>
            <a:r>
              <a:rPr lang="es-ES" sz="1100" dirty="0" err="1" smtClean="0"/>
              <a:t>Dto</a:t>
            </a:r>
            <a:r>
              <a:rPr lang="es-ES" sz="1100" dirty="0" smtClean="0"/>
              <a:t> 438/2023.</a:t>
            </a:r>
          </a:p>
          <a:p>
            <a:r>
              <a:rPr lang="es-ES" sz="1100" dirty="0" smtClean="0">
                <a:hlinkClick r:id="rId7"/>
              </a:rPr>
              <a:t>https://casasparticulares.afip.gob.ar/default.aspx</a:t>
            </a:r>
            <a:r>
              <a:rPr lang="es-ES" sz="1100" dirty="0" smtClean="0"/>
              <a:t/>
            </a:r>
            <a:br>
              <a:rPr lang="es-ES" sz="1100" dirty="0" smtClean="0"/>
            </a:br>
            <a:endParaRPr lang="es-ES" sz="1100" dirty="0" smtClean="0"/>
          </a:p>
          <a:p>
            <a:pPr>
              <a:buClr>
                <a:srgbClr val="0070C0"/>
              </a:buClr>
              <a:buFont typeface="Wingdings" pitchFamily="2" charset="2"/>
              <a:buChar char="v"/>
            </a:pPr>
            <a:r>
              <a:rPr lang="es-ES" sz="1100" dirty="0" smtClean="0"/>
              <a:t> </a:t>
            </a:r>
            <a:r>
              <a:rPr lang="es-ES" sz="1100" b="1" dirty="0" smtClean="0"/>
              <a:t>Libro de sueldos digital</a:t>
            </a:r>
            <a:r>
              <a:rPr lang="es-ES" sz="1100" dirty="0" smtClean="0"/>
              <a:t/>
            </a:r>
            <a:br>
              <a:rPr lang="es-ES" sz="1100" dirty="0" smtClean="0"/>
            </a:br>
            <a:r>
              <a:rPr lang="es-ES" sz="1100" dirty="0" smtClean="0"/>
              <a:t>Publicación de la guía de uso del sistema para la aplicación del Decreto 438/2023.</a:t>
            </a:r>
          </a:p>
          <a:p>
            <a:r>
              <a:rPr lang="es-ES" sz="1100" dirty="0" smtClean="0">
                <a:hlinkClick r:id="rId8"/>
              </a:rPr>
              <a:t>https://www.afip.gob.ar/LibrodeSueldosDigital/documentos/nuevos/G48-Decreto-438-2023-Asignacion-no-remunerativa.pdf</a:t>
            </a:r>
            <a:r>
              <a:rPr lang="es-ES" sz="1100" dirty="0" smtClean="0"/>
              <a:t> </a:t>
            </a:r>
            <a:br>
              <a:rPr lang="es-ES" sz="1100" dirty="0" smtClean="0"/>
            </a:br>
            <a:endParaRPr lang="es-ES" sz="1100" dirty="0" smtClean="0"/>
          </a:p>
          <a:p>
            <a:pPr>
              <a:buClr>
                <a:srgbClr val="0070C0"/>
              </a:buClr>
              <a:buFont typeface="Wingdings" pitchFamily="2" charset="2"/>
              <a:buChar char="v"/>
            </a:pPr>
            <a:r>
              <a:rPr lang="es-ES" sz="1100" b="1" dirty="0" smtClean="0"/>
              <a:t> Declaración en línea </a:t>
            </a:r>
          </a:p>
          <a:p>
            <a:pPr>
              <a:buClr>
                <a:srgbClr val="0070C0"/>
              </a:buClr>
              <a:buFont typeface="Wingdings" pitchFamily="2" charset="2"/>
              <a:buChar char="Ø"/>
            </a:pPr>
            <a:r>
              <a:rPr lang="es-ES" sz="1100" dirty="0" smtClean="0"/>
              <a:t>Versión 44.12 </a:t>
            </a:r>
            <a:br>
              <a:rPr lang="es-ES" sz="1100" dirty="0" smtClean="0"/>
            </a:br>
            <a:r>
              <a:rPr lang="es-ES" sz="1100" dirty="0" smtClean="0">
                <a:hlinkClick r:id="rId9"/>
              </a:rPr>
              <a:t>https://www.afip.gob.ar/declaracionenlinea/actualizacion-versiones/version44-12.asp</a:t>
            </a:r>
            <a:endParaRPr lang="es-ES" sz="1100" dirty="0" smtClean="0"/>
          </a:p>
          <a:p>
            <a:r>
              <a:rPr lang="es-ES" sz="1100" dirty="0" smtClean="0">
                <a:hlinkClick r:id="rId10"/>
              </a:rPr>
              <a:t>https://www.afip.gob.ar/declaracionenlinea/documentos/Informe-Asignacion-No-Remunerativa-Dec-438-2023.pdf</a:t>
            </a:r>
            <a:r>
              <a:rPr lang="es-ES" sz="1100" dirty="0" smtClean="0"/>
              <a:t/>
            </a:r>
            <a:br>
              <a:rPr lang="es-ES" sz="1100" dirty="0" smtClean="0"/>
            </a:br>
            <a:endParaRPr lang="es-ES" sz="1100" dirty="0" smtClean="0"/>
          </a:p>
          <a:p>
            <a:pPr>
              <a:buClr>
                <a:srgbClr val="0070C0"/>
              </a:buClr>
              <a:buFont typeface="Wingdings" pitchFamily="2" charset="2"/>
              <a:buChar char="Ø"/>
            </a:pPr>
            <a:r>
              <a:rPr lang="es-ES" sz="1100" dirty="0" smtClean="0"/>
              <a:t>Versión 44.11 – Actualización</a:t>
            </a:r>
            <a:br>
              <a:rPr lang="es-ES" sz="1100" dirty="0" smtClean="0"/>
            </a:br>
            <a:r>
              <a:rPr lang="es-ES" sz="1100" dirty="0" smtClean="0">
                <a:hlinkClick r:id="rId11"/>
              </a:rPr>
              <a:t>https://www.afip.gob.ar/declaracionenlinea/actualizacion-versiones/version44-11-actualizacion.asp</a:t>
            </a:r>
            <a:endParaRPr lang="es-ES" sz="1100" dirty="0" smtClean="0"/>
          </a:p>
          <a:p>
            <a:pPr>
              <a:buClr>
                <a:srgbClr val="0070C0"/>
              </a:buClr>
            </a:pPr>
            <a:r>
              <a:rPr lang="es-ES" sz="1100" dirty="0" smtClean="0">
                <a:hlinkClick r:id="rId12"/>
              </a:rPr>
              <a:t>https://www.afip.gob.ar/declaracionenlinea/documentos/Pago-a-cuenta-Dec-394_2023.pdf</a:t>
            </a:r>
            <a:r>
              <a:rPr lang="es-ES" sz="1100" dirty="0" smtClean="0"/>
              <a:t> </a:t>
            </a:r>
          </a:p>
          <a:p>
            <a:pPr>
              <a:buClr>
                <a:srgbClr val="0070C0"/>
              </a:buClr>
              <a:buFont typeface="Wingdings" pitchFamily="2" charset="2"/>
              <a:buChar char="v"/>
            </a:pPr>
            <a:endParaRPr lang="es-ES" sz="1100" dirty="0" smtClean="0"/>
          </a:p>
          <a:p>
            <a:pPr>
              <a:buClr>
                <a:srgbClr val="0070C0"/>
              </a:buClr>
              <a:buFont typeface="Wingdings" pitchFamily="2" charset="2"/>
              <a:buChar char="v"/>
            </a:pPr>
            <a:r>
              <a:rPr lang="es-ES" sz="1100" b="1" dirty="0" smtClean="0"/>
              <a:t> Mis Facilidades</a:t>
            </a:r>
          </a:p>
          <a:p>
            <a:r>
              <a:rPr lang="es-ES" sz="1100" dirty="0" smtClean="0"/>
              <a:t>Incorporación del plan especial establecido por el </a:t>
            </a:r>
            <a:r>
              <a:rPr lang="es-ES" sz="1100" dirty="0" err="1" smtClean="0"/>
              <a:t>Dto</a:t>
            </a:r>
            <a:r>
              <a:rPr lang="es-ES" sz="1100" dirty="0" smtClean="0"/>
              <a:t> 438/2023.</a:t>
            </a:r>
            <a:br>
              <a:rPr lang="es-ES" sz="1100" dirty="0" smtClean="0"/>
            </a:br>
            <a:r>
              <a:rPr lang="es-ES" sz="1100" dirty="0" smtClean="0">
                <a:hlinkClick r:id="rId13"/>
              </a:rPr>
              <a:t>https://www.afip.gob.ar/misfacilidades/planes-vigentes-adheribles/Plan-especial-decreto-438/alcance.asp</a:t>
            </a:r>
            <a:r>
              <a:rPr lang="es-ES" sz="1100" u="sng" dirty="0" smtClean="0"/>
              <a:t/>
            </a:r>
            <a:br>
              <a:rPr lang="es-ES" sz="1100" u="sng" dirty="0" smtClean="0"/>
            </a:br>
            <a:endParaRPr lang="es-ES" sz="1100" dirty="0" smtClean="0"/>
          </a:p>
          <a:p>
            <a:pPr>
              <a:buClr>
                <a:srgbClr val="0070C0"/>
              </a:buClr>
              <a:buFont typeface="Wingdings" pitchFamily="2" charset="2"/>
              <a:buChar char="v"/>
            </a:pPr>
            <a:r>
              <a:rPr lang="es-ES" sz="1100" b="1" dirty="0" smtClean="0"/>
              <a:t> Impuesto PAIS</a:t>
            </a:r>
          </a:p>
          <a:p>
            <a:pPr>
              <a:buClr>
                <a:srgbClr val="0070C0"/>
              </a:buClr>
              <a:buFont typeface="Wingdings" pitchFamily="2" charset="2"/>
              <a:buChar char="Ø"/>
            </a:pPr>
            <a:r>
              <a:rPr lang="es-ES" sz="1100" dirty="0" smtClean="0"/>
              <a:t> Exenciones para quienes adhieran a acuerdos de precios</a:t>
            </a:r>
            <a:r>
              <a:rPr lang="es-ES" sz="1100" u="sng" dirty="0" smtClean="0"/>
              <a:t/>
            </a:r>
            <a:br>
              <a:rPr lang="es-ES" sz="1100" u="sng" dirty="0" smtClean="0"/>
            </a:br>
            <a:r>
              <a:rPr lang="es-ES" sz="1100" dirty="0" smtClean="0">
                <a:hlinkClick r:id="rId14"/>
              </a:rPr>
              <a:t>https://www.afip.gob.ar/impuesto-pais/operaciones-y-sujetos/no-alcanzados.asp</a:t>
            </a:r>
            <a:r>
              <a:rPr lang="es-ES" sz="1100" u="sng" dirty="0" smtClean="0"/>
              <a:t/>
            </a:r>
            <a:br>
              <a:rPr lang="es-ES" sz="1100" u="sng" dirty="0" smtClean="0"/>
            </a:br>
            <a:endParaRPr lang="es-ES" sz="1100" dirty="0" smtClean="0"/>
          </a:p>
          <a:p>
            <a:pPr>
              <a:buClr>
                <a:srgbClr val="0070C0"/>
              </a:buClr>
              <a:buFont typeface="Wingdings" pitchFamily="2" charset="2"/>
              <a:buChar char="Ø"/>
            </a:pPr>
            <a:r>
              <a:rPr lang="es-ES" sz="1100" dirty="0" smtClean="0"/>
              <a:t> Excepciones Importación - Código de Ventaja: DTO433/RG5414-A5</a:t>
            </a:r>
            <a:r>
              <a:rPr lang="es-ES" sz="1100" u="sng" dirty="0" smtClean="0"/>
              <a:t/>
            </a:r>
            <a:br>
              <a:rPr lang="es-ES" sz="1100" u="sng" dirty="0" smtClean="0"/>
            </a:br>
            <a:r>
              <a:rPr lang="es-ES" sz="1100" dirty="0" smtClean="0">
                <a:hlinkClick r:id="rId15"/>
              </a:rPr>
              <a:t>https://servicioscf.afip.gob.ar/publico/sitio/contenido/novedad/ver.aspx?id=2488</a:t>
            </a:r>
            <a:r>
              <a:rPr lang="es-ES" sz="1100" u="sng" dirty="0" smtClean="0"/>
              <a:t/>
            </a:r>
            <a:br>
              <a:rPr lang="es-ES" sz="1100" u="sng" dirty="0" smtClean="0"/>
            </a:br>
            <a:endParaRPr lang="es-ES" sz="1100" dirty="0" smtClean="0"/>
          </a:p>
        </p:txBody>
      </p:sp>
      <p:sp>
        <p:nvSpPr>
          <p:cNvPr id="12" name="11 CuadroTexto">
            <a:hlinkClick r:id="rId16" action="ppaction://hlinksldjump"/>
          </p:cNvPr>
          <p:cNvSpPr txBox="1"/>
          <p:nvPr/>
        </p:nvSpPr>
        <p:spPr>
          <a:xfrm>
            <a:off x="6227787" y="8831"/>
            <a:ext cx="627351" cy="307777"/>
          </a:xfrm>
          <a:prstGeom prst="rect">
            <a:avLst/>
          </a:prstGeom>
          <a:noFill/>
          <a:ln w="19050">
            <a:solidFill>
              <a:schemeClr val="accent1"/>
            </a:solidFill>
          </a:ln>
        </p:spPr>
        <p:txBody>
          <a:bodyPr wrap="none" rtlCol="0">
            <a:spAutoFit/>
          </a:bodyPr>
          <a:lstStyle/>
          <a:p>
            <a:r>
              <a:rPr lang="es-AR" sz="1400" b="1" i="1" dirty="0" smtClean="0">
                <a:solidFill>
                  <a:schemeClr val="tx2">
                    <a:lumMod val="75000"/>
                  </a:schemeClr>
                </a:solidFill>
                <a:hlinkClick r:id="rId16" action="ppaction://hlinksldjump"/>
              </a:rPr>
              <a:t>Índice</a:t>
            </a:r>
            <a:endParaRPr lang="es-AR" sz="1400" b="1" i="1" dirty="0">
              <a:solidFill>
                <a:schemeClr val="tx2">
                  <a:lumMod val="75000"/>
                </a:schemeClr>
              </a:solidFill>
            </a:endParaRPr>
          </a:p>
        </p:txBody>
      </p:sp>
    </p:spTree>
    <p:extLst>
      <p:ext uri="{BB962C8B-B14F-4D97-AF65-F5344CB8AC3E}">
        <p14:creationId xmlns:p14="http://schemas.microsoft.com/office/powerpoint/2010/main" val="25598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678769" y="9596470"/>
            <a:ext cx="3500462" cy="276999"/>
          </a:xfrm>
          <a:prstGeom prst="rect">
            <a:avLst/>
          </a:prstGeom>
          <a:noFill/>
        </p:spPr>
        <p:txBody>
          <a:bodyPr wrap="square" rtlCol="0">
            <a:spAutoFit/>
          </a:bodyPr>
          <a:lstStyle/>
          <a:p>
            <a:r>
              <a:rPr lang="es-ES" sz="1200" b="1" dirty="0">
                <a:solidFill>
                  <a:schemeClr val="bg1"/>
                </a:solidFill>
              </a:rPr>
              <a:t>ADMINISTRACION FEDERAL DE INGRESOS PUBLICOS </a:t>
            </a:r>
          </a:p>
        </p:txBody>
      </p:sp>
      <p:sp>
        <p:nvSpPr>
          <p:cNvPr id="13" name="12 Rectángulo"/>
          <p:cNvSpPr/>
          <p:nvPr/>
        </p:nvSpPr>
        <p:spPr>
          <a:xfrm>
            <a:off x="0" y="876300"/>
            <a:ext cx="6858000" cy="59099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642918" y="971742"/>
            <a:ext cx="5786478" cy="400110"/>
          </a:xfrm>
          <a:prstGeom prst="rect">
            <a:avLst/>
          </a:prstGeom>
          <a:noFill/>
        </p:spPr>
        <p:txBody>
          <a:bodyPr wrap="square" rtlCol="0">
            <a:spAutoFit/>
          </a:bodyPr>
          <a:lstStyle/>
          <a:p>
            <a:r>
              <a:rPr lang="es-ES" sz="2000" b="1" dirty="0" err="1" smtClean="0">
                <a:solidFill>
                  <a:schemeClr val="bg1"/>
                </a:solidFill>
              </a:rPr>
              <a:t>Micrositios</a:t>
            </a:r>
            <a:r>
              <a:rPr lang="es-ES" sz="2000" b="1" dirty="0" smtClean="0">
                <a:solidFill>
                  <a:schemeClr val="bg1"/>
                </a:solidFill>
              </a:rPr>
              <a:t>, </a:t>
            </a:r>
            <a:r>
              <a:rPr lang="es-ES" sz="2000" b="1" dirty="0" err="1" smtClean="0">
                <a:solidFill>
                  <a:schemeClr val="bg1"/>
                </a:solidFill>
              </a:rPr>
              <a:t>Guias</a:t>
            </a:r>
            <a:r>
              <a:rPr lang="es-ES" sz="2000" b="1" dirty="0" smtClean="0">
                <a:solidFill>
                  <a:schemeClr val="bg1"/>
                </a:solidFill>
              </a:rPr>
              <a:t> paso a paso y Tutoriales</a:t>
            </a:r>
            <a:endParaRPr lang="es-ES" sz="2000" b="1" dirty="0">
              <a:solidFill>
                <a:schemeClr val="bg1"/>
              </a:solidFill>
            </a:endParaRPr>
          </a:p>
        </p:txBody>
      </p:sp>
      <p:pic>
        <p:nvPicPr>
          <p:cNvPr id="22" name="Imagen 21">
            <a:extLst>
              <a:ext uri="{FF2B5EF4-FFF2-40B4-BE49-F238E27FC236}">
                <a16:creationId xmlns:a16="http://schemas.microsoft.com/office/drawing/2014/main" id="{DBEE9456-EDC8-7168-795E-7AF079A9765E}"/>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5179231" y="7592226"/>
            <a:ext cx="1326599" cy="1365589"/>
          </a:xfrm>
          <a:prstGeom prst="rect">
            <a:avLst/>
          </a:prstGeom>
        </p:spPr>
      </p:pic>
      <p:sp>
        <p:nvSpPr>
          <p:cNvPr id="11" name="8 Rectángulo"/>
          <p:cNvSpPr/>
          <p:nvPr/>
        </p:nvSpPr>
        <p:spPr>
          <a:xfrm>
            <a:off x="0" y="9345488"/>
            <a:ext cx="6858000" cy="560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9 CuadroTexto"/>
          <p:cNvSpPr txBox="1"/>
          <p:nvPr/>
        </p:nvSpPr>
        <p:spPr>
          <a:xfrm>
            <a:off x="1678769" y="9487244"/>
            <a:ext cx="3500462" cy="276999"/>
          </a:xfrm>
          <a:prstGeom prst="rect">
            <a:avLst/>
          </a:prstGeom>
          <a:noFill/>
        </p:spPr>
        <p:txBody>
          <a:bodyPr wrap="square" rtlCol="0">
            <a:spAutoFit/>
          </a:bodyPr>
          <a:lstStyle/>
          <a:p>
            <a:r>
              <a:rPr lang="es-ES" sz="1200" b="1" dirty="0" smtClean="0">
                <a:solidFill>
                  <a:schemeClr val="bg1"/>
                </a:solidFill>
              </a:rPr>
              <a:t>ADMINISTRACIÓN </a:t>
            </a:r>
            <a:r>
              <a:rPr lang="es-ES" sz="1200" b="1" dirty="0">
                <a:solidFill>
                  <a:schemeClr val="bg1"/>
                </a:solidFill>
              </a:rPr>
              <a:t>FEDERAL DE INGRESOS PUBLICOS </a:t>
            </a:r>
          </a:p>
        </p:txBody>
      </p:sp>
      <p:pic>
        <p:nvPicPr>
          <p:cNvPr id="15" name="14 Imagen" descr="logo-subdir-Serv-Contribuyente.jpg"/>
          <p:cNvPicPr>
            <a:picLocks noChangeAspect="1"/>
          </p:cNvPicPr>
          <p:nvPr/>
        </p:nvPicPr>
        <p:blipFill>
          <a:blip r:embed="rId3" cstate="print"/>
          <a:stretch>
            <a:fillRect/>
          </a:stretch>
        </p:blipFill>
        <p:spPr>
          <a:xfrm>
            <a:off x="285728" y="238092"/>
            <a:ext cx="4209615" cy="571504"/>
          </a:xfrm>
          <a:prstGeom prst="rect">
            <a:avLst/>
          </a:prstGeom>
        </p:spPr>
      </p:pic>
      <p:pic>
        <p:nvPicPr>
          <p:cNvPr id="3" name="Imagen 2"/>
          <p:cNvPicPr>
            <a:picLocks noChangeAspect="1"/>
          </p:cNvPicPr>
          <p:nvPr/>
        </p:nvPicPr>
        <p:blipFill>
          <a:blip r:embed="rId4" cstate="print"/>
          <a:stretch>
            <a:fillRect/>
          </a:stretch>
        </p:blipFill>
        <p:spPr>
          <a:xfrm>
            <a:off x="0" y="1467294"/>
            <a:ext cx="6858000" cy="1290918"/>
          </a:xfrm>
          <a:prstGeom prst="rect">
            <a:avLst/>
          </a:prstGeom>
        </p:spPr>
      </p:pic>
      <p:sp>
        <p:nvSpPr>
          <p:cNvPr id="4" name="CuadroTexto 3"/>
          <p:cNvSpPr txBox="1"/>
          <p:nvPr/>
        </p:nvSpPr>
        <p:spPr>
          <a:xfrm>
            <a:off x="188640" y="2820625"/>
            <a:ext cx="6552728" cy="6355586"/>
          </a:xfrm>
          <a:prstGeom prst="rect">
            <a:avLst/>
          </a:prstGeom>
          <a:noFill/>
        </p:spPr>
        <p:txBody>
          <a:bodyPr wrap="square" rtlCol="0">
            <a:spAutoFit/>
          </a:bodyPr>
          <a:lstStyle/>
          <a:p>
            <a:pPr>
              <a:buClr>
                <a:srgbClr val="0070C0"/>
              </a:buClr>
              <a:buFont typeface="Wingdings" pitchFamily="2" charset="2"/>
              <a:buChar char="v"/>
            </a:pPr>
            <a:r>
              <a:rPr lang="es-ES" sz="1100" b="1" dirty="0" smtClean="0"/>
              <a:t> Formas de pago</a:t>
            </a:r>
          </a:p>
          <a:p>
            <a:r>
              <a:rPr lang="es-ES" sz="1100" dirty="0" smtClean="0"/>
              <a:t>Incorporación de Mercado Pago como billetera virtual</a:t>
            </a:r>
          </a:p>
          <a:p>
            <a:r>
              <a:rPr lang="es-ES" sz="1100" dirty="0" smtClean="0">
                <a:hlinkClick r:id="rId5"/>
              </a:rPr>
              <a:t>https://www.afip.gob.ar/comoPagarImpuestos/documentos/billeteras-virtuales.pdf</a:t>
            </a:r>
            <a:endParaRPr lang="es-ES" sz="1100" dirty="0" smtClean="0"/>
          </a:p>
          <a:p>
            <a:endParaRPr lang="es-ES" sz="1100" dirty="0" smtClean="0"/>
          </a:p>
          <a:p>
            <a:pPr>
              <a:buClr>
                <a:srgbClr val="0070C0"/>
              </a:buClr>
              <a:buFont typeface="Wingdings" pitchFamily="2" charset="2"/>
              <a:buChar char="v"/>
            </a:pPr>
            <a:r>
              <a:rPr lang="es-ES" sz="1100" dirty="0" smtClean="0"/>
              <a:t> </a:t>
            </a:r>
            <a:r>
              <a:rPr lang="es-ES" sz="1100" b="1" dirty="0" smtClean="0"/>
              <a:t>Incorporación de nuevos ICS de CONTRIBUCIONES SIPA y NO SIPA DECRETO 394/2023</a:t>
            </a:r>
            <a:r>
              <a:rPr lang="es-ES" sz="1100" dirty="0" smtClean="0"/>
              <a:t/>
            </a:r>
            <a:br>
              <a:rPr lang="es-ES" sz="1100" dirty="0" smtClean="0"/>
            </a:br>
            <a:r>
              <a:rPr lang="es-ES" sz="1100" dirty="0" smtClean="0">
                <a:hlinkClick r:id="rId6"/>
              </a:rPr>
              <a:t>https://www.afip.gob.ar/genericos/conceptosSubconceptosValidos/listadoImpuestosConSubcon.asp</a:t>
            </a:r>
            <a:r>
              <a:rPr lang="es-ES" sz="1100" dirty="0" smtClean="0"/>
              <a:t/>
            </a:r>
            <a:br>
              <a:rPr lang="es-ES" sz="1100" dirty="0" smtClean="0"/>
            </a:br>
            <a:endParaRPr lang="es-ES" sz="1100" dirty="0" smtClean="0"/>
          </a:p>
          <a:p>
            <a:pPr>
              <a:buClr>
                <a:srgbClr val="0070C0"/>
              </a:buClr>
              <a:buFont typeface="Wingdings" pitchFamily="2" charset="2"/>
              <a:buChar char="v"/>
            </a:pPr>
            <a:r>
              <a:rPr lang="es-ES" sz="1100" b="1" dirty="0" smtClean="0"/>
              <a:t> Estudios </a:t>
            </a:r>
            <a:r>
              <a:rPr lang="es-ES" sz="1100" u="sng" dirty="0" smtClean="0"/>
              <a:t/>
            </a:r>
            <a:br>
              <a:rPr lang="es-ES" sz="1100" u="sng" dirty="0" smtClean="0"/>
            </a:br>
            <a:r>
              <a:rPr lang="es-ES" sz="1100" dirty="0" smtClean="0"/>
              <a:t>Serie anual 2023 y comparativo mensual y acumulado</a:t>
            </a:r>
            <a:br>
              <a:rPr lang="es-ES" sz="1100" dirty="0" smtClean="0"/>
            </a:br>
            <a:r>
              <a:rPr lang="es-ES" sz="1100" dirty="0" smtClean="0">
                <a:hlinkClick r:id="rId7"/>
              </a:rPr>
              <a:t>https://contenidos.afip.gob.ar/institucional/estudios/archivos/serie2023.xls</a:t>
            </a:r>
            <a:r>
              <a:rPr lang="es-ES" sz="1100" dirty="0" smtClean="0"/>
              <a:t/>
            </a:r>
            <a:br>
              <a:rPr lang="es-ES" sz="1100" dirty="0" smtClean="0"/>
            </a:br>
            <a:r>
              <a:rPr lang="es-ES" sz="1100" dirty="0" smtClean="0">
                <a:hlinkClick r:id="rId8"/>
              </a:rPr>
              <a:t>https://www.afip.gob.ar/institucional/estudios/comparativo-mensual-y-acumulado/2023.asp</a:t>
            </a:r>
            <a:r>
              <a:rPr lang="es-ES" sz="1100" dirty="0" smtClean="0"/>
              <a:t/>
            </a:r>
            <a:br>
              <a:rPr lang="es-ES" sz="1100" dirty="0" smtClean="0"/>
            </a:br>
            <a:r>
              <a:rPr lang="es-ES" sz="1100" dirty="0" smtClean="0">
                <a:hlinkClick r:id="rId9"/>
              </a:rPr>
              <a:t>https://contenidos.afip.gob.ar/institucional/estudios/archivos/comparativo.agosto23.xls</a:t>
            </a:r>
            <a:r>
              <a:rPr lang="es-ES" sz="1100" dirty="0" smtClean="0"/>
              <a:t/>
            </a:r>
            <a:br>
              <a:rPr lang="es-ES" sz="1100" dirty="0" smtClean="0"/>
            </a:br>
            <a:r>
              <a:rPr lang="es-ES" sz="1100" dirty="0" smtClean="0">
                <a:hlinkClick r:id="rId10"/>
              </a:rPr>
              <a:t>https://contenidos.afip.gob.ar/institucional/estudios/archivos/comparativo.julio23.xls</a:t>
            </a:r>
            <a:endParaRPr lang="es-ES" sz="1100" dirty="0" smtClean="0"/>
          </a:p>
          <a:p>
            <a:endParaRPr lang="es-ES" sz="1100" dirty="0" smtClean="0"/>
          </a:p>
          <a:p>
            <a:pPr>
              <a:buClr>
                <a:srgbClr val="0070C0"/>
              </a:buClr>
              <a:buFont typeface="Wingdings" pitchFamily="2" charset="2"/>
              <a:buChar char="v"/>
            </a:pPr>
            <a:r>
              <a:rPr lang="es-ES" sz="1100" b="1" dirty="0" smtClean="0"/>
              <a:t> Informe de la recaudación de agosto 2023</a:t>
            </a:r>
          </a:p>
          <a:p>
            <a:r>
              <a:rPr lang="es-ES" sz="1100" dirty="0" smtClean="0">
                <a:hlinkClick r:id="rId11"/>
              </a:rPr>
              <a:t>https://www.afip.gob.ar/institucional/documentos/Informe-recaudacion-mensual-tributaria.pdf</a:t>
            </a:r>
            <a:r>
              <a:rPr lang="es-ES" sz="1100" u="sng" dirty="0" smtClean="0"/>
              <a:t/>
            </a:r>
            <a:br>
              <a:rPr lang="es-ES" sz="1100" u="sng" dirty="0" smtClean="0"/>
            </a:br>
            <a:endParaRPr lang="es-ES" sz="1100" dirty="0" smtClean="0"/>
          </a:p>
          <a:p>
            <a:pPr>
              <a:buClr>
                <a:srgbClr val="0070C0"/>
              </a:buClr>
              <a:buFont typeface="Wingdings" pitchFamily="2" charset="2"/>
              <a:buChar char="v"/>
            </a:pPr>
            <a:r>
              <a:rPr lang="es-ES" sz="1100" b="1" dirty="0" smtClean="0"/>
              <a:t> Impuestos internos - Vehículos automóviles y motores, embarcaciones de recreo o deportes y aeronaves </a:t>
            </a:r>
            <a:r>
              <a:rPr lang="es-ES" sz="1100" dirty="0" smtClean="0"/>
              <a:t>Actualización trimestral</a:t>
            </a:r>
            <a:br>
              <a:rPr lang="es-ES" sz="1100" dirty="0" smtClean="0"/>
            </a:br>
            <a:r>
              <a:rPr lang="es-ES" sz="1100" dirty="0" smtClean="0">
                <a:hlinkClick r:id="rId12"/>
              </a:rPr>
              <a:t>http://biblioteca.afip.gob.ar/cuadroslegislativos/getAdjunto.aspx?i=27480</a:t>
            </a:r>
            <a:r>
              <a:rPr lang="es-ES" sz="1100" dirty="0" smtClean="0"/>
              <a:t/>
            </a:r>
            <a:br>
              <a:rPr lang="es-ES" sz="1100" dirty="0" smtClean="0"/>
            </a:br>
            <a:endParaRPr lang="es-ES" sz="1100" dirty="0" smtClean="0"/>
          </a:p>
          <a:p>
            <a:pPr>
              <a:buClr>
                <a:srgbClr val="0070C0"/>
              </a:buClr>
              <a:buFont typeface="Wingdings" pitchFamily="2" charset="2"/>
              <a:buChar char="v"/>
            </a:pPr>
            <a:r>
              <a:rPr lang="es-ES" sz="1100" b="1" dirty="0" smtClean="0"/>
              <a:t> Presentaciones digitales</a:t>
            </a:r>
            <a:br>
              <a:rPr lang="es-ES" sz="1100" b="1" dirty="0" smtClean="0"/>
            </a:br>
            <a:r>
              <a:rPr lang="es-ES" sz="1100" dirty="0" smtClean="0"/>
              <a:t>Manifestación de disconformidad Condonación de Deuda. Actualización archivo requisitos</a:t>
            </a:r>
            <a:br>
              <a:rPr lang="es-ES" sz="1100" dirty="0" smtClean="0"/>
            </a:br>
            <a:r>
              <a:rPr lang="es-ES" sz="1100" dirty="0" smtClean="0">
                <a:hlinkClick r:id="rId13"/>
              </a:rPr>
              <a:t>https://www.afip.gob.ar/presentaciones-digitales/documentos/manifestacion-de-disconformidad-condonacion-de-deuda-ley-27.701-art-95.pdf</a:t>
            </a:r>
            <a:endParaRPr lang="es-ES" sz="1100" dirty="0" smtClean="0"/>
          </a:p>
          <a:p>
            <a:endParaRPr lang="es-ES" sz="1100" u="sng" dirty="0" smtClean="0"/>
          </a:p>
          <a:p>
            <a:pPr>
              <a:buClr>
                <a:srgbClr val="0070C0"/>
              </a:buClr>
              <a:buFont typeface="Wingdings" pitchFamily="2" charset="2"/>
              <a:buChar char="v"/>
            </a:pPr>
            <a:r>
              <a:rPr lang="es-ES" sz="1100" b="1" dirty="0" smtClean="0"/>
              <a:t> </a:t>
            </a:r>
            <a:r>
              <a:rPr lang="es-ES" sz="1100" b="1" dirty="0" err="1" smtClean="0"/>
              <a:t>SiRADIG</a:t>
            </a:r>
            <a:endParaRPr lang="es-ES" sz="1100" b="1" dirty="0" smtClean="0"/>
          </a:p>
          <a:p>
            <a:r>
              <a:rPr lang="es-ES" sz="1100" dirty="0" smtClean="0"/>
              <a:t>Se agregó una nueva versión del manual F.1357, eliminando la versión 7</a:t>
            </a:r>
          </a:p>
          <a:p>
            <a:r>
              <a:rPr lang="es-ES" sz="1100" dirty="0" smtClean="0">
                <a:hlinkClick r:id="rId14"/>
              </a:rPr>
              <a:t>https://www.afip.gob.ar/572web/documentos/F1357-Manual-Version-00800.pdf</a:t>
            </a:r>
            <a:endParaRPr lang="es-ES" sz="1100" dirty="0" smtClean="0"/>
          </a:p>
          <a:p>
            <a:endParaRPr lang="es-ES" sz="1100" u="sng" dirty="0" smtClean="0"/>
          </a:p>
          <a:p>
            <a:pPr>
              <a:buClr>
                <a:srgbClr val="0070C0"/>
              </a:buClr>
              <a:buFont typeface="Wingdings" pitchFamily="2" charset="2"/>
              <a:buChar char="v"/>
            </a:pPr>
            <a:r>
              <a:rPr lang="es-ES" sz="1100" b="1" dirty="0" smtClean="0"/>
              <a:t> Remates y subastas</a:t>
            </a:r>
            <a:br>
              <a:rPr lang="es-ES" sz="1100" b="1" dirty="0" smtClean="0"/>
            </a:br>
            <a:r>
              <a:rPr lang="es-ES" sz="1100" dirty="0" smtClean="0"/>
              <a:t>Se agregaron nuevas subastas</a:t>
            </a:r>
          </a:p>
          <a:p>
            <a:r>
              <a:rPr lang="es-ES" sz="1100" dirty="0" smtClean="0">
                <a:hlinkClick r:id="rId15"/>
              </a:rPr>
              <a:t>https://www.afip.gob.ar/rematesySubastas/mercaderias-a-subastar/cronograma-de-subastas.asp</a:t>
            </a:r>
            <a:r>
              <a:rPr lang="es-ES" sz="1100" dirty="0" smtClean="0"/>
              <a:t/>
            </a:r>
            <a:br>
              <a:rPr lang="es-ES" sz="1100" dirty="0" smtClean="0"/>
            </a:br>
            <a:endParaRPr lang="es-ES" sz="1100" dirty="0" smtClean="0"/>
          </a:p>
          <a:p>
            <a:pPr>
              <a:buClr>
                <a:srgbClr val="0070C0"/>
              </a:buClr>
              <a:buFont typeface="Wingdings" pitchFamily="2" charset="2"/>
              <a:buChar char="v"/>
            </a:pPr>
            <a:r>
              <a:rPr lang="es-ES" sz="1100" b="1" dirty="0" smtClean="0"/>
              <a:t> Espacios Móviles de Atención</a:t>
            </a:r>
            <a:br>
              <a:rPr lang="es-ES" sz="1100" b="1" dirty="0" smtClean="0"/>
            </a:br>
            <a:r>
              <a:rPr lang="es-ES" sz="1100" dirty="0" smtClean="0"/>
              <a:t>Actualización de los lugares, días y horarios de presencia de los EMA</a:t>
            </a:r>
          </a:p>
          <a:p>
            <a:r>
              <a:rPr lang="es-ES" sz="1100" dirty="0" smtClean="0">
                <a:hlinkClick r:id="rId16"/>
              </a:rPr>
              <a:t>https://www.afip.gob.ar/atencion/atencion-presencial/documentos/EMA-Cronograma-2023.pdf</a:t>
            </a:r>
            <a:endParaRPr lang="es-ES" sz="1100" dirty="0" smtClean="0"/>
          </a:p>
        </p:txBody>
      </p:sp>
      <p:sp>
        <p:nvSpPr>
          <p:cNvPr id="12" name="11 CuadroTexto">
            <a:hlinkClick r:id="rId17" action="ppaction://hlinksldjump"/>
          </p:cNvPr>
          <p:cNvSpPr txBox="1"/>
          <p:nvPr/>
        </p:nvSpPr>
        <p:spPr>
          <a:xfrm>
            <a:off x="6227787" y="8831"/>
            <a:ext cx="627351" cy="307777"/>
          </a:xfrm>
          <a:prstGeom prst="rect">
            <a:avLst/>
          </a:prstGeom>
          <a:noFill/>
          <a:ln w="19050">
            <a:solidFill>
              <a:schemeClr val="accent1"/>
            </a:solidFill>
          </a:ln>
        </p:spPr>
        <p:txBody>
          <a:bodyPr wrap="none" rtlCol="0">
            <a:spAutoFit/>
          </a:bodyPr>
          <a:lstStyle/>
          <a:p>
            <a:r>
              <a:rPr lang="es-AR" sz="1400" b="1" i="1" dirty="0" smtClean="0">
                <a:solidFill>
                  <a:schemeClr val="tx2">
                    <a:lumMod val="75000"/>
                  </a:schemeClr>
                </a:solidFill>
                <a:hlinkClick r:id="rId17" action="ppaction://hlinksldjump"/>
              </a:rPr>
              <a:t>Índice</a:t>
            </a:r>
            <a:endParaRPr lang="es-AR" sz="1400" b="1" i="1" dirty="0">
              <a:solidFill>
                <a:schemeClr val="tx2">
                  <a:lumMod val="75000"/>
                </a:schemeClr>
              </a:solidFill>
            </a:endParaRPr>
          </a:p>
        </p:txBody>
      </p:sp>
    </p:spTree>
    <p:extLst>
      <p:ext uri="{BB962C8B-B14F-4D97-AF65-F5344CB8AC3E}">
        <p14:creationId xmlns:p14="http://schemas.microsoft.com/office/powerpoint/2010/main" val="25598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3F"/>
      </a:hlink>
      <a:folHlink>
        <a:srgbClr val="0000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52764</TotalTime>
  <Words>2673</Words>
  <Application>Microsoft Office PowerPoint</Application>
  <PresentationFormat>A4 (210 x 297 mm)</PresentationFormat>
  <Paragraphs>452</Paragraphs>
  <Slides>17</Slides>
  <Notes>6</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17</vt:i4>
      </vt:variant>
    </vt:vector>
  </HeadingPairs>
  <TitlesOfParts>
    <vt:vector size="23" baseType="lpstr">
      <vt:lpstr>Arial</vt:lpstr>
      <vt:lpstr>Calibri</vt:lpstr>
      <vt:lpstr>Times New Roman</vt:lpstr>
      <vt:lpstr>Wingdings</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u86095</dc:creator>
  <cp:lastModifiedBy>u86095</cp:lastModifiedBy>
  <cp:revision>2078</cp:revision>
  <dcterms:created xsi:type="dcterms:W3CDTF">2022-09-14T18:44:59Z</dcterms:created>
  <dcterms:modified xsi:type="dcterms:W3CDTF">2023-09-08T19:03:33Z</dcterms:modified>
</cp:coreProperties>
</file>